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4"/>
    <p:sldMasterId id="2147484001" r:id="rId5"/>
    <p:sldMasterId id="2147484036" r:id="rId6"/>
  </p:sldMasterIdLst>
  <p:notesMasterIdLst>
    <p:notesMasterId r:id="rId36"/>
  </p:notesMasterIdLst>
  <p:handoutMasterIdLst>
    <p:handoutMasterId r:id="rId37"/>
  </p:handoutMasterIdLst>
  <p:sldIdLst>
    <p:sldId id="288" r:id="rId7"/>
    <p:sldId id="321" r:id="rId8"/>
    <p:sldId id="293" r:id="rId9"/>
    <p:sldId id="344" r:id="rId10"/>
    <p:sldId id="296" r:id="rId11"/>
    <p:sldId id="334" r:id="rId12"/>
    <p:sldId id="323" r:id="rId13"/>
    <p:sldId id="324" r:id="rId14"/>
    <p:sldId id="326" r:id="rId15"/>
    <p:sldId id="325" r:id="rId16"/>
    <p:sldId id="303" r:id="rId17"/>
    <p:sldId id="297" r:id="rId18"/>
    <p:sldId id="298" r:id="rId19"/>
    <p:sldId id="300" r:id="rId20"/>
    <p:sldId id="301" r:id="rId21"/>
    <p:sldId id="304" r:id="rId22"/>
    <p:sldId id="333" r:id="rId23"/>
    <p:sldId id="327" r:id="rId24"/>
    <p:sldId id="328" r:id="rId25"/>
    <p:sldId id="329" r:id="rId26"/>
    <p:sldId id="343" r:id="rId27"/>
    <p:sldId id="339" r:id="rId28"/>
    <p:sldId id="342" r:id="rId29"/>
    <p:sldId id="341" r:id="rId30"/>
    <p:sldId id="340" r:id="rId31"/>
    <p:sldId id="335" r:id="rId32"/>
    <p:sldId id="336" r:id="rId33"/>
    <p:sldId id="337" r:id="rId34"/>
    <p:sldId id="338" r:id="rId35"/>
  </p:sldIdLst>
  <p:sldSz cx="12192000" cy="6858000"/>
  <p:notesSz cx="6858000" cy="981075"/>
  <p:defaultTextStyle>
    <a:defPPr>
      <a:defRPr lang="en-US"/>
    </a:defPPr>
    <a:lvl1pPr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1pPr>
    <a:lvl2pPr marL="4572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2pPr>
    <a:lvl3pPr marL="9144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3pPr>
    <a:lvl4pPr marL="13716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4pPr>
    <a:lvl5pPr marL="18288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5pPr>
    <a:lvl6pPr marL="2286000" algn="l" defTabSz="914400" rtl="0" eaLnBrk="1" latinLnBrk="0" hangingPunct="1">
      <a:defRPr sz="2400" kern="1200">
        <a:solidFill>
          <a:srgbClr val="000000"/>
        </a:solidFill>
        <a:latin typeface="Arial" panose="020B0604020202020204" pitchFamily="34" charset="0"/>
        <a:ea typeface="Geneva" pitchFamily="124" charset="-128"/>
        <a:cs typeface="+mn-cs"/>
      </a:defRPr>
    </a:lvl6pPr>
    <a:lvl7pPr marL="2743200" algn="l" defTabSz="914400" rtl="0" eaLnBrk="1" latinLnBrk="0" hangingPunct="1">
      <a:defRPr sz="2400" kern="1200">
        <a:solidFill>
          <a:srgbClr val="000000"/>
        </a:solidFill>
        <a:latin typeface="Arial" panose="020B0604020202020204" pitchFamily="34" charset="0"/>
        <a:ea typeface="Geneva" pitchFamily="124" charset="-128"/>
        <a:cs typeface="+mn-cs"/>
      </a:defRPr>
    </a:lvl7pPr>
    <a:lvl8pPr marL="3200400" algn="l" defTabSz="914400" rtl="0" eaLnBrk="1" latinLnBrk="0" hangingPunct="1">
      <a:defRPr sz="2400" kern="1200">
        <a:solidFill>
          <a:srgbClr val="000000"/>
        </a:solidFill>
        <a:latin typeface="Arial" panose="020B0604020202020204" pitchFamily="34" charset="0"/>
        <a:ea typeface="Geneva" pitchFamily="124" charset="-128"/>
        <a:cs typeface="+mn-cs"/>
      </a:defRPr>
    </a:lvl8pPr>
    <a:lvl9pPr marL="3657600" algn="l" defTabSz="914400" rtl="0" eaLnBrk="1" latinLnBrk="0" hangingPunct="1">
      <a:defRPr sz="2400" kern="1200">
        <a:solidFill>
          <a:srgbClr val="000000"/>
        </a:solidFill>
        <a:latin typeface="Arial" panose="020B0604020202020204" pitchFamily="34" charset="0"/>
        <a:ea typeface="Geneva" pitchFamily="124" charset="-128"/>
        <a:cs typeface="+mn-cs"/>
      </a:defRPr>
    </a:lvl9pPr>
  </p:defaultTextStyle>
  <p:extLst>
    <p:ext uri="{EFAFB233-063F-42B5-8137-9DF3F51BA10A}">
      <p15:sldGuideLst xmlns:p15="http://schemas.microsoft.com/office/powerpoint/2012/main">
        <p15:guide id="1" orient="horz" pos="4020" userDrawn="1">
          <p15:clr>
            <a:srgbClr val="A4A3A4"/>
          </p15:clr>
        </p15:guide>
        <p15:guide id="2" orient="horz" pos="300" userDrawn="1">
          <p15:clr>
            <a:srgbClr val="A4A3A4"/>
          </p15:clr>
        </p15:guide>
        <p15:guide id="3" pos="7287" userDrawn="1">
          <p15:clr>
            <a:srgbClr val="A4A3A4"/>
          </p15:clr>
        </p15:guide>
        <p15:guide id="4" pos="393" userDrawn="1">
          <p15:clr>
            <a:srgbClr val="A4A3A4"/>
          </p15:clr>
        </p15:guide>
        <p15:guide id="5" orient="horz" pos="1979" userDrawn="1">
          <p15:clr>
            <a:srgbClr val="A4A3A4"/>
          </p15:clr>
        </p15:guide>
        <p15:guide id="6" orient="horz" pos="2160" userDrawn="1">
          <p15:clr>
            <a:srgbClr val="A4A3A4"/>
          </p15:clr>
        </p15:guide>
        <p15:guide id="7" orient="horz" pos="102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Millan, Stephen (Customs Transform)" initials="MS(T" lastIdx="3" clrIdx="0">
    <p:extLst>
      <p:ext uri="{19B8F6BF-5375-455C-9EA6-DF929625EA0E}">
        <p15:presenceInfo xmlns:p15="http://schemas.microsoft.com/office/powerpoint/2012/main" userId="S-1-5-21-2716677057-2768811587-3286137756-739033" providerId="AD"/>
      </p:ext>
    </p:extLst>
  </p:cmAuthor>
  <p:cmAuthor id="2" name="Baxendale, Niamh (CS&amp;TD)" initials="BN(" lastIdx="37" clrIdx="1">
    <p:extLst>
      <p:ext uri="{19B8F6BF-5375-455C-9EA6-DF929625EA0E}">
        <p15:presenceInfo xmlns:p15="http://schemas.microsoft.com/office/powerpoint/2012/main" userId="S::niamh.baxendale@hmrc.gov.uk::e99a308d-0a68-4878-b7fc-33b70b28c7c3" providerId="AD"/>
      </p:ext>
    </p:extLst>
  </p:cmAuthor>
  <p:cmAuthor id="3" name="Roberts, Susan (Customs Transform)" initials="RS(T" lastIdx="5" clrIdx="2">
    <p:extLst>
      <p:ext uri="{19B8F6BF-5375-455C-9EA6-DF929625EA0E}">
        <p15:presenceInfo xmlns:p15="http://schemas.microsoft.com/office/powerpoint/2012/main" userId="S::susan.roberts2@hmrc.gov.uk::1d22798f-4ee5-4c52-b6dc-d0a3daafc79d" providerId="AD"/>
      </p:ext>
    </p:extLst>
  </p:cmAuthor>
  <p:cmAuthor id="4" name="Wareing, Gemma (Customs Transform)" initials="WG(T" lastIdx="6" clrIdx="3">
    <p:extLst>
      <p:ext uri="{19B8F6BF-5375-455C-9EA6-DF929625EA0E}">
        <p15:presenceInfo xmlns:p15="http://schemas.microsoft.com/office/powerpoint/2012/main" userId="S::gemma.wareing1@hmrc.gov.uk::53d3422a-764d-42c2-94f2-2535e0d61a56" providerId="AD"/>
      </p:ext>
    </p:extLst>
  </p:cmAuthor>
  <p:cmAuthor id="5" name="Harris, Hayley (CS&amp;TD Customs and Border Design)" initials="HD" lastIdx="85" clrIdx="4">
    <p:extLst>
      <p:ext uri="{19B8F6BF-5375-455C-9EA6-DF929625EA0E}">
        <p15:presenceInfo xmlns:p15="http://schemas.microsoft.com/office/powerpoint/2012/main" userId="S::hayley.harris@hmrc.gov.uk::1e30e62e-8c78-4882-9c7b-2f2ec1c84eda" providerId="AD"/>
      </p:ext>
    </p:extLst>
  </p:cmAuthor>
  <p:cmAuthor id="6" name="Cawthorn, Andrew (Customs Transform)" initials="CA(T" lastIdx="28" clrIdx="5">
    <p:extLst>
      <p:ext uri="{19B8F6BF-5375-455C-9EA6-DF929625EA0E}">
        <p15:presenceInfo xmlns:p15="http://schemas.microsoft.com/office/powerpoint/2012/main" userId="S::andrew.cawthorn@hmrc.gov.uk::6cb39b35-5cf7-426e-977e-ed326e6414d8" providerId="AD"/>
      </p:ext>
    </p:extLst>
  </p:cmAuthor>
  <p:cmAuthor id="7" name="Byrne, Tanya (C&amp;BD)" initials="B(" lastIdx="8" clrIdx="6">
    <p:extLst>
      <p:ext uri="{19B8F6BF-5375-455C-9EA6-DF929625EA0E}">
        <p15:presenceInfo xmlns:p15="http://schemas.microsoft.com/office/powerpoint/2012/main" userId="S::tanya.byrne@hmrc.gov.uk::0f982930-b19f-4953-a730-7c32621824ae" providerId="AD"/>
      </p:ext>
    </p:extLst>
  </p:cmAuthor>
  <p:cmAuthor id="8" name="Albores Nodar, Sara (C&amp;BD Customs and Border Design)" initials="ANS(CaBD" lastIdx="5" clrIdx="7">
    <p:extLst>
      <p:ext uri="{19B8F6BF-5375-455C-9EA6-DF929625EA0E}">
        <p15:presenceInfo xmlns:p15="http://schemas.microsoft.com/office/powerpoint/2012/main" userId="S::sara.alboresnodar@hmrc.gov.uk::fab0e43d-abfb-4be2-a321-a2c78ff04d94" providerId="AD"/>
      </p:ext>
    </p:extLst>
  </p:cmAuthor>
  <p:cmAuthor id="9" name="Axson, Charlotte (C&amp;BD)" initials="AC(" lastIdx="4" clrIdx="8">
    <p:extLst>
      <p:ext uri="{19B8F6BF-5375-455C-9EA6-DF929625EA0E}">
        <p15:presenceInfo xmlns:p15="http://schemas.microsoft.com/office/powerpoint/2012/main" userId="S::charlotte.axson1@hmrc.gov.uk::a6655633-54d7-4685-b5e5-666f412bc268" providerId="AD"/>
      </p:ext>
    </p:extLst>
  </p:cmAuthor>
  <p:cmAuthor id="10" name="Farnen, Claire (Customs Transform)" initials="FC(T" lastIdx="3" clrIdx="9">
    <p:extLst>
      <p:ext uri="{19B8F6BF-5375-455C-9EA6-DF929625EA0E}">
        <p15:presenceInfo xmlns:p15="http://schemas.microsoft.com/office/powerpoint/2012/main" userId="S::claire.rushworth@hmrc.gov.uk::135e9a60-790a-412c-a33e-2cf356c06905" providerId="AD"/>
      </p:ext>
    </p:extLst>
  </p:cmAuthor>
  <p:cmAuthor id="11" name="Sharpe, Alex (Customs Transform)" initials="ST" lastIdx="2" clrIdx="10">
    <p:extLst>
      <p:ext uri="{19B8F6BF-5375-455C-9EA6-DF929625EA0E}">
        <p15:presenceInfo xmlns:p15="http://schemas.microsoft.com/office/powerpoint/2012/main" userId="S::alex.sharpe@hmrc.gov.uk::2fead823-9c4c-4db3-a02b-21b26594462c" providerId="AD"/>
      </p:ext>
    </p:extLst>
  </p:cmAuthor>
  <p:cmAuthor id="12" name="Hand, SJ (BD2D)" initials="H(" lastIdx="10" clrIdx="11">
    <p:extLst>
      <p:ext uri="{19B8F6BF-5375-455C-9EA6-DF929625EA0E}">
        <p15:presenceInfo xmlns:p15="http://schemas.microsoft.com/office/powerpoint/2012/main" userId="S::sarah-jane.hand@hmrc.gov.uk::d0048ccb-6202-4d13-8026-426ab9e61e3f" providerId="AD"/>
      </p:ext>
    </p:extLst>
  </p:cmAuthor>
  <p:cmAuthor id="13" name="Keegan, Katie (CS&amp;TD)" initials="KK(" lastIdx="5" clrIdx="12">
    <p:extLst>
      <p:ext uri="{19B8F6BF-5375-455C-9EA6-DF929625EA0E}">
        <p15:presenceInfo xmlns:p15="http://schemas.microsoft.com/office/powerpoint/2012/main" userId="S-1-5-21-2716677057-2768811587-3286137756-868270" providerId="AD"/>
      </p:ext>
    </p:extLst>
  </p:cmAuthor>
  <p:cmAuthor id="14" name="Arnold, Angela (BD2D)" initials="A(" lastIdx="5" clrIdx="13">
    <p:extLst>
      <p:ext uri="{19B8F6BF-5375-455C-9EA6-DF929625EA0E}">
        <p15:presenceInfo xmlns:p15="http://schemas.microsoft.com/office/powerpoint/2012/main" userId="S::angela.arnold@hmrc.gov.uk::5b5e191d-2f5d-4f81-8eb1-880eb3102b72" providerId="AD"/>
      </p:ext>
    </p:extLst>
  </p:cmAuthor>
  <p:cmAuthor id="15" name="Rodin, Oliver (C&amp;BD Customs and Border Design)" initials="RO(CaBD" lastIdx="1" clrIdx="14">
    <p:extLst>
      <p:ext uri="{19B8F6BF-5375-455C-9EA6-DF929625EA0E}">
        <p15:presenceInfo xmlns:p15="http://schemas.microsoft.com/office/powerpoint/2012/main" userId="S::oliver.rodin@hmrc.gov.uk::18da7b20-413e-4d0f-aebb-d50f4aa8a053" providerId="AD"/>
      </p:ext>
    </p:extLst>
  </p:cmAuthor>
  <p:cmAuthor id="16" name="Allison, Michael (C&amp;BD Customs and Border Design)" initials="AD" lastIdx="7" clrIdx="15">
    <p:extLst>
      <p:ext uri="{19B8F6BF-5375-455C-9EA6-DF929625EA0E}">
        <p15:presenceInfo xmlns:p15="http://schemas.microsoft.com/office/powerpoint/2012/main" userId="S::michael.allison2@hmrc.gov.uk::fa963485-865b-4af5-8d9c-6c5516d19a29" providerId="AD"/>
      </p:ext>
    </p:extLst>
  </p:cmAuthor>
  <p:cmAuthor id="17" name="McMillan, Stephen (Customs Transform)" initials="MT" lastIdx="1" clrIdx="16">
    <p:extLst>
      <p:ext uri="{19B8F6BF-5375-455C-9EA6-DF929625EA0E}">
        <p15:presenceInfo xmlns:p15="http://schemas.microsoft.com/office/powerpoint/2012/main" userId="S::stephen.mcmillan1@hmrc.gov.uk::4b9b80ad-159a-4aec-b51a-dbcf27291a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0E172E-E706-4B95-51F0-0EADB3E475EE}" v="34" dt="2020-06-15T09:15:34.503"/>
    <p1510:client id="{BB133647-C510-4FFD-9ECB-644AB4D4975F}" v="177" dt="2020-06-15T11:44:06.230"/>
    <p1510:client id="{D9A68DE4-78AE-4FD9-BB51-CF1673342543}" v="26" dt="2020-06-15T12:45:16.587"/>
    <p1510:client id="{E48D6C9B-994D-8C75-A596-5AE18B4D3C3F}" v="10" dt="2020-06-15T16:26:59.297"/>
    <p1510:client id="{75096AE1-4FDA-4611-9B21-D5517C036C70}" v="111" dt="2020-06-15T16:30:28.797"/>
    <p1510:client id="{9E9D47BF-99AD-4906-84B8-A2DDBBB767BB}" v="5" dt="2020-06-15T16:36:51.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81"/>
      </p:cViewPr>
      <p:guideLst>
        <p:guide orient="horz" pos="4020"/>
        <p:guide orient="horz" pos="300"/>
        <p:guide pos="7287"/>
        <p:guide pos="393"/>
        <p:guide orient="horz" pos="1979"/>
        <p:guide orient="horz" pos="2160"/>
        <p:guide orient="horz" pos="102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5603" name="Rectangle 3"/>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25604" name="Rectangle 4"/>
          <p:cNvSpPr>
            <a:spLocks noGrp="1" noChangeArrowheads="1"/>
          </p:cNvSpPr>
          <p:nvPr>
            <p:ph type="ftr" sz="quarter" idx="2"/>
          </p:nvPr>
        </p:nvSpPr>
        <p:spPr bwMode="auto">
          <a:xfrm>
            <a:off x="0"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5605" name="Rectangle 5"/>
          <p:cNvSpPr>
            <a:spLocks noGrp="1" noChangeArrowheads="1"/>
          </p:cNvSpPr>
          <p:nvPr>
            <p:ph type="sldNum" sz="quarter" idx="3"/>
          </p:nvPr>
        </p:nvSpPr>
        <p:spPr bwMode="auto">
          <a:xfrm>
            <a:off x="3849688"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EA1C17-DB21-45EE-BD7F-9D4858880E20}" type="slidenum">
              <a:rPr lang="en-US"/>
              <a:pPr>
                <a:defRPr/>
              </a:pPr>
              <a:t>‹#›</a:t>
            </a:fld>
            <a:endParaRPr lang="en-US"/>
          </a:p>
        </p:txBody>
      </p:sp>
    </p:spTree>
    <p:extLst>
      <p:ext uri="{BB962C8B-B14F-4D97-AF65-F5344CB8AC3E}">
        <p14:creationId xmlns:p14="http://schemas.microsoft.com/office/powerpoint/2010/main" val="99391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819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6463"/>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4583" name="Rectangle 7"/>
          <p:cNvSpPr>
            <a:spLocks noGrp="1" noChangeArrowheads="1"/>
          </p:cNvSpPr>
          <p:nvPr>
            <p:ph type="sldNum" sz="quarter" idx="5"/>
          </p:nvPr>
        </p:nvSpPr>
        <p:spPr bwMode="auto">
          <a:xfrm>
            <a:off x="3849688"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E29DD465-50C8-4A72-B443-63F641AD8137}" type="slidenum">
              <a:rPr lang="en-US"/>
              <a:pPr>
                <a:defRPr/>
              </a:pPr>
              <a:t>‹#›</a:t>
            </a:fld>
            <a:endParaRPr lang="en-US"/>
          </a:p>
        </p:txBody>
      </p:sp>
    </p:spTree>
    <p:extLst>
      <p:ext uri="{BB962C8B-B14F-4D97-AF65-F5344CB8AC3E}">
        <p14:creationId xmlns:p14="http://schemas.microsoft.com/office/powerpoint/2010/main" val="277032244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2</a:t>
            </a:fld>
            <a:endParaRPr lang="en-US"/>
          </a:p>
        </p:txBody>
      </p:sp>
    </p:spTree>
    <p:extLst>
      <p:ext uri="{BB962C8B-B14F-4D97-AF65-F5344CB8AC3E}">
        <p14:creationId xmlns:p14="http://schemas.microsoft.com/office/powerpoint/2010/main" val="1088519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431216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190817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1089029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301132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3</a:t>
            </a:fld>
            <a:endParaRPr lang="en-US"/>
          </a:p>
        </p:txBody>
      </p:sp>
    </p:spTree>
    <p:extLst>
      <p:ext uri="{BB962C8B-B14F-4D97-AF65-F5344CB8AC3E}">
        <p14:creationId xmlns:p14="http://schemas.microsoft.com/office/powerpoint/2010/main" val="413648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5</a:t>
            </a:fld>
            <a:endParaRPr lang="en-US"/>
          </a:p>
        </p:txBody>
      </p:sp>
    </p:spTree>
    <p:extLst>
      <p:ext uri="{BB962C8B-B14F-4D97-AF65-F5344CB8AC3E}">
        <p14:creationId xmlns:p14="http://schemas.microsoft.com/office/powerpoint/2010/main" val="1105524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12</a:t>
            </a:fld>
            <a:endParaRPr lang="en-US"/>
          </a:p>
        </p:txBody>
      </p:sp>
    </p:spTree>
    <p:extLst>
      <p:ext uri="{BB962C8B-B14F-4D97-AF65-F5344CB8AC3E}">
        <p14:creationId xmlns:p14="http://schemas.microsoft.com/office/powerpoint/2010/main" val="2189220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13</a:t>
            </a:fld>
            <a:endParaRPr lang="en-US"/>
          </a:p>
        </p:txBody>
      </p:sp>
    </p:spTree>
    <p:extLst>
      <p:ext uri="{BB962C8B-B14F-4D97-AF65-F5344CB8AC3E}">
        <p14:creationId xmlns:p14="http://schemas.microsoft.com/office/powerpoint/2010/main" val="702609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14</a:t>
            </a:fld>
            <a:endParaRPr lang="en-US"/>
          </a:p>
        </p:txBody>
      </p:sp>
    </p:spTree>
    <p:extLst>
      <p:ext uri="{BB962C8B-B14F-4D97-AF65-F5344CB8AC3E}">
        <p14:creationId xmlns:p14="http://schemas.microsoft.com/office/powerpoint/2010/main" val="666823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22</a:t>
            </a:fld>
            <a:endParaRPr lang="en-US"/>
          </a:p>
        </p:txBody>
      </p:sp>
    </p:spTree>
    <p:extLst>
      <p:ext uri="{BB962C8B-B14F-4D97-AF65-F5344CB8AC3E}">
        <p14:creationId xmlns:p14="http://schemas.microsoft.com/office/powerpoint/2010/main" val="1454986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2387851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Event Name Here</a:t>
            </a:r>
          </a:p>
        </p:txBody>
      </p:sp>
      <p:sp>
        <p:nvSpPr>
          <p:cNvPr id="5" name="Date Placeholder 4"/>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12/02/2007</a:t>
            </a:r>
          </a:p>
        </p:txBody>
      </p:sp>
      <p:sp>
        <p:nvSpPr>
          <p:cNvPr id="6" name="Footer Placeholder 5"/>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Geneva" charset="0"/>
                <a:cs typeface="Arial" charset="0"/>
              </a:rPr>
              <a:t>Project Name: HMRC v1.8</a:t>
            </a:r>
          </a:p>
        </p:txBody>
      </p:sp>
      <p:sp>
        <p:nvSpPr>
          <p:cNvPr id="7" name="Slide Number Placeholder 6"/>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DD465-50C8-4A72-B443-63F641AD8137}"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Geneva" pitchFamily="12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Geneva" pitchFamily="124" charset="-128"/>
              <a:cs typeface="+mn-cs"/>
            </a:endParaRPr>
          </a:p>
        </p:txBody>
      </p:sp>
    </p:spTree>
    <p:extLst>
      <p:ext uri="{BB962C8B-B14F-4D97-AF65-F5344CB8AC3E}">
        <p14:creationId xmlns:p14="http://schemas.microsoft.com/office/powerpoint/2010/main" val="350280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1109442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solidFill>
                  <a:srgbClr val="FFFFFF"/>
                </a:solidFill>
              </a:rPr>
              <a:pPr>
                <a:defRPr/>
              </a:pPr>
              <a:t>‹#›</a:t>
            </a:fld>
            <a:endParaRPr lang="en-US">
              <a:solidFill>
                <a:srgbClr val="FFFFFF"/>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391700404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solidFill>
                  <a:srgbClr val="FFFFFF"/>
                </a:solidFill>
              </a:rPr>
              <a:pPr>
                <a:defRPr/>
              </a:pPr>
              <a:t>‹#›</a:t>
            </a:fld>
            <a:endParaRPr lang="en-US">
              <a:solidFill>
                <a:srgbClr val="FFFFFF"/>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273105746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solidFill>
                  <a:srgbClr val="FFFFFF"/>
                </a:solidFill>
              </a:rPr>
              <a:pPr>
                <a:defRPr/>
              </a:pPr>
              <a:t>‹#›</a:t>
            </a:fld>
            <a:endParaRPr lang="en-US">
              <a:solidFill>
                <a:srgbClr val="FFFFFF"/>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412321768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solidFill>
                  <a:srgbClr val="FFFFFF"/>
                </a:solidFill>
              </a:rPr>
              <a:pPr>
                <a:defRPr/>
              </a:pPr>
              <a:t>‹#›</a:t>
            </a:fld>
            <a:endParaRPr lang="en-US">
              <a:solidFill>
                <a:srgbClr val="FFFFFF"/>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145046052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solidFill>
                  <a:srgbClr val="008D8E"/>
                </a:solidFill>
              </a:rPr>
              <a:pPr>
                <a:defRPr/>
              </a:pPr>
              <a:t>‹#›</a:t>
            </a:fld>
            <a:endParaRPr lang="en-US">
              <a:solidFill>
                <a:srgbClr val="008D8E"/>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147069695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a:solidFill>
                <a:srgbClr val="008D8E"/>
              </a:solidFill>
            </a:endParaRPr>
          </a:p>
        </p:txBody>
      </p:sp>
      <p:sp>
        <p:nvSpPr>
          <p:cNvPr id="6" name="Footer Placeholder 5"/>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375070127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15" name="Content Placeholder 14"/>
          <p:cNvSpPr>
            <a:spLocks noGrp="1"/>
          </p:cNvSpPr>
          <p:nvPr>
            <p:ph sz="quarter" idx="11"/>
          </p:nvPr>
        </p:nvSpPr>
        <p:spPr>
          <a:xfrm>
            <a:off x="608807" y="1622724"/>
            <a:ext cx="5278967"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Content Placeholder 16"/>
          <p:cNvSpPr>
            <a:spLocks noGrp="1"/>
          </p:cNvSpPr>
          <p:nvPr>
            <p:ph sz="quarter" idx="12"/>
          </p:nvPr>
        </p:nvSpPr>
        <p:spPr>
          <a:xfrm>
            <a:off x="6383867" y="1622724"/>
            <a:ext cx="5207000"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solidFill>
                  <a:srgbClr val="008D8E"/>
                </a:solidFill>
              </a:rPr>
              <a:pPr>
                <a:defRPr/>
              </a:pPr>
              <a:t>‹#›</a:t>
            </a:fld>
            <a:endParaRPr lang="en-US">
              <a:solidFill>
                <a:srgbClr val="008D8E"/>
              </a:solidFill>
            </a:endParaRPr>
          </a:p>
        </p:txBody>
      </p:sp>
      <p:sp>
        <p:nvSpPr>
          <p:cNvPr id="4" name="Footer Placeholder 3"/>
          <p:cNvSpPr>
            <a:spLocks noGrp="1"/>
          </p:cNvSpPr>
          <p:nvPr>
            <p:ph type="ftr" sz="quarter" idx="14"/>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253108663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solidFill>
                  <a:srgbClr val="008D8E"/>
                </a:solidFill>
              </a:rPr>
              <a:pPr>
                <a:defRPr/>
              </a:pPr>
              <a:t>‹#›</a:t>
            </a:fld>
            <a:endParaRPr lang="en-US">
              <a:solidFill>
                <a:srgbClr val="008D8E"/>
              </a:solidFill>
            </a:endParaRPr>
          </a:p>
        </p:txBody>
      </p:sp>
      <p:sp>
        <p:nvSpPr>
          <p:cNvPr id="4" name="Footer Placeholder 3"/>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30070212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solidFill>
                  <a:srgbClr val="008D8E"/>
                </a:solidFill>
              </a:rPr>
              <a:pPr>
                <a:defRPr/>
              </a:pPr>
              <a:t>‹#›</a:t>
            </a:fld>
            <a:endParaRPr lang="en-US">
              <a:solidFill>
                <a:srgbClr val="008D8E"/>
              </a:solidFill>
            </a:endParaRPr>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solidFill>
                  <a:srgbClr val="3B3A3D"/>
                </a:solidFill>
              </a:rPr>
              <a:t>June 2020- Version 1</a:t>
            </a:r>
          </a:p>
        </p:txBody>
      </p:sp>
    </p:spTree>
    <p:extLst>
      <p:ext uri="{BB962C8B-B14F-4D97-AF65-F5344CB8AC3E}">
        <p14:creationId xmlns:p14="http://schemas.microsoft.com/office/powerpoint/2010/main" val="190475462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838202"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3" name="Shape 13"/>
          <p:cNvSpPr txBox="1">
            <a:spLocks noGrp="1"/>
          </p:cNvSpPr>
          <p:nvPr>
            <p:ph type="body" idx="1"/>
          </p:nvPr>
        </p:nvSpPr>
        <p:spPr>
          <a:xfrm>
            <a:off x="838202" y="1825625"/>
            <a:ext cx="10515599"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1000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2" y="6356352"/>
            <a:ext cx="27431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2"/>
            <a:ext cx="4114800"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buNone/>
              <a:defRPr sz="1350" b="0" i="0" u="none" strike="noStrike" cap="none">
                <a:solidFill>
                  <a:schemeClr val="dk1"/>
                </a:solidFill>
                <a:latin typeface="Calibri"/>
                <a:ea typeface="Calibri"/>
                <a:cs typeface="Calibri"/>
                <a:sym typeface="Calibri"/>
              </a:defRPr>
            </a:lvl9pPr>
          </a:lstStyle>
          <a:p>
            <a:r>
              <a:rPr lang="en-GB"/>
              <a:t>June 2020- Version 1</a:t>
            </a:r>
            <a:endParaRPr/>
          </a:p>
        </p:txBody>
      </p:sp>
      <p:sp>
        <p:nvSpPr>
          <p:cNvPr id="16" name="Shape 16"/>
          <p:cNvSpPr txBox="1">
            <a:spLocks noGrp="1"/>
          </p:cNvSpPr>
          <p:nvPr>
            <p:ph type="sldNum" idx="12"/>
          </p:nvPr>
        </p:nvSpPr>
        <p:spPr>
          <a:xfrm>
            <a:off x="8610602" y="6356352"/>
            <a:ext cx="2743199" cy="365125"/>
          </a:xfrm>
          <a:prstGeom prst="rect">
            <a:avLst/>
          </a:prstGeom>
          <a:noFill/>
          <a:ln>
            <a:noFill/>
          </a:ln>
        </p:spPr>
        <p:txBody>
          <a:bodyPr lIns="91425" tIns="45700" rIns="91425" bIns="45700" anchor="ctr" anchorCtr="0">
            <a:noAutofit/>
          </a:bodyPr>
          <a:lstStyle/>
          <a:p>
            <a:pPr>
              <a:spcBef>
                <a:spcPts val="0"/>
              </a:spcBef>
              <a:buSzPct val="25000"/>
            </a:pPr>
            <a:fld id="{00000000-1234-1234-1234-123412341234}" type="slidenum">
              <a:rPr lang="en-GB" smtClean="0">
                <a:solidFill>
                  <a:srgbClr val="888888"/>
                </a:solidFill>
                <a:latin typeface="Calibri"/>
                <a:ea typeface="Calibri"/>
                <a:cs typeface="Calibri"/>
                <a:sym typeface="Calibri"/>
              </a:rPr>
              <a:pPr>
                <a:spcBef>
                  <a:spcPts val="0"/>
                </a:spcBef>
                <a:buSzPct val="25000"/>
              </a:pPr>
              <a:t>‹#›</a:t>
            </a:fld>
            <a:endParaRPr lang="en-GB">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2495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3333091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1810512" cy="1115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pPr>
                <a:defRPr/>
              </a:pPr>
              <a:t>‹#›</a:t>
            </a:fld>
            <a:endParaRPr lang="en-US"/>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120467624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lvl1pPr marL="270000" indent="-270000">
              <a:buClr>
                <a:schemeClr val="tx2"/>
              </a:buClr>
              <a:buFont typeface="Arial" panose="020B0604020202020204" pitchFamily="34" charset="0"/>
              <a:buChar char="•"/>
              <a:defRPr>
                <a:solidFill>
                  <a:schemeClr val="tx1"/>
                </a:solidFill>
              </a:defRPr>
            </a:lvl1pPr>
            <a:lvl2pPr marL="540000" indent="-270000">
              <a:buFont typeface="Arial" panose="020B0604020202020204" pitchFamily="34" charset="0"/>
              <a:buChar char="•"/>
              <a:defRPr>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800">
                <a:solidFill>
                  <a:schemeClr val="tx1"/>
                </a:solidFill>
              </a:defRPr>
            </a:lvl4pPr>
            <a:lvl5pPr marL="1365750" indent="-285750">
              <a:lnSpc>
                <a:spcPts val="2200"/>
              </a:lnSpc>
              <a:buClr>
                <a:schemeClr val="tx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a:p>
        </p:txBody>
      </p:sp>
      <p:sp>
        <p:nvSpPr>
          <p:cNvPr id="10" name="Footer Placeholder 9"/>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pic>
        <p:nvPicPr>
          <p:cNvPr id="7" name="Picture 8" descr="100% HMRCppt logo">
            <a:extLst>
              <a:ext uri="{FF2B5EF4-FFF2-40B4-BE49-F238E27FC236}">
                <a16:creationId xmlns:a16="http://schemas.microsoft.com/office/drawing/2014/main" id="{DDDC2D88-6EAA-4BE4-88EE-825D7FC4CBB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1597" y="395158"/>
            <a:ext cx="1158489" cy="71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892467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Content Placeholder 14"/>
          <p:cNvSpPr>
            <a:spLocks noGrp="1"/>
          </p:cNvSpPr>
          <p:nvPr>
            <p:ph sz="quarter" idx="11"/>
          </p:nvPr>
        </p:nvSpPr>
        <p:spPr>
          <a:xfrm>
            <a:off x="608807"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pPr>
                <a:defRPr/>
              </a:pPr>
              <a:t>‹#›</a:t>
            </a:fld>
            <a:endParaRPr lang="en-US"/>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283308423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pPr>
                <a:defRPr/>
              </a:pPr>
              <a:t>‹#›</a:t>
            </a:fld>
            <a:endParaRPr lang="en-US"/>
          </a:p>
        </p:txBody>
      </p:sp>
      <p:pic>
        <p:nvPicPr>
          <p:cNvPr id="6"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353051224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pPr>
                <a:defRPr/>
              </a:pPr>
              <a:t>‹#›</a:t>
            </a:fld>
            <a:endParaRPr lang="en-US"/>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46690061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23014058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8906766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5665611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2635856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15" name="Content Placeholder 14"/>
          <p:cNvSpPr>
            <a:spLocks noGrp="1"/>
          </p:cNvSpPr>
          <p:nvPr>
            <p:ph sz="quarter" idx="11"/>
          </p:nvPr>
        </p:nvSpPr>
        <p:spPr>
          <a:xfrm>
            <a:off x="608807" y="1622724"/>
            <a:ext cx="5278967"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Content Placeholder 16"/>
          <p:cNvSpPr>
            <a:spLocks noGrp="1"/>
          </p:cNvSpPr>
          <p:nvPr>
            <p:ph sz="quarter" idx="12"/>
          </p:nvPr>
        </p:nvSpPr>
        <p:spPr>
          <a:xfrm>
            <a:off x="6383867" y="1622724"/>
            <a:ext cx="5207000"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a:p>
        </p:txBody>
      </p:sp>
      <p:sp>
        <p:nvSpPr>
          <p:cNvPr id="8" name="Footer Placeholder 7"/>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29999555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328092119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June 2020- Version 1</a:t>
            </a:r>
          </a:p>
        </p:txBody>
      </p:sp>
    </p:spTree>
    <p:extLst>
      <p:ext uri="{BB962C8B-B14F-4D97-AF65-F5344CB8AC3E}">
        <p14:creationId xmlns:p14="http://schemas.microsoft.com/office/powerpoint/2010/main" val="11743183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June 2020- Version 1</a:t>
            </a:r>
            <a:endParaRPr lang="en-GB" b="1"/>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19" r:id="rId5"/>
    <p:sldLayoutId id="2147483920" r:id="rId6"/>
    <p:sldLayoutId id="2147483921" r:id="rId7"/>
    <p:sldLayoutId id="2147483922" r:id="rId8"/>
    <p:sldLayoutId id="2147483923" r:id="rId9"/>
  </p:sldLayoutIdLst>
  <p:transition>
    <p:fade/>
  </p:transition>
  <p:hf hdr="0" dt="0"/>
  <p:txStyles>
    <p:titleStyle>
      <a:lvl1pPr algn="l" rtl="0" eaLnBrk="0" fontAlgn="base" hangingPunct="0">
        <a:lnSpc>
          <a:spcPts val="4000"/>
        </a:lnSpc>
        <a:spcBef>
          <a:spcPct val="0"/>
        </a:spcBef>
        <a:spcAft>
          <a:spcPct val="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solidFill>
                  <a:srgbClr val="008D8E"/>
                </a:solidFill>
              </a:rPr>
              <a:pPr>
                <a:defRPr/>
              </a:pPr>
              <a:t>‹#›</a:t>
            </a:fld>
            <a:endParaRPr lang="en-US">
              <a:solidFill>
                <a:srgbClr val="008D8E"/>
              </a:solidFill>
            </a:endParaRPr>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solidFill>
                  <a:srgbClr val="3B3A3D"/>
                </a:solidFill>
              </a:rPr>
              <a:t>June 2020- Version 1</a:t>
            </a:r>
            <a:endParaRPr lang="en-GB" b="1">
              <a:solidFill>
                <a:srgbClr val="3B3A3D"/>
              </a:solidFill>
            </a:endParaRPr>
          </a:p>
        </p:txBody>
      </p:sp>
    </p:spTree>
    <p:extLst>
      <p:ext uri="{BB962C8B-B14F-4D97-AF65-F5344CB8AC3E}">
        <p14:creationId xmlns:p14="http://schemas.microsoft.com/office/powerpoint/2010/main" val="4128539371"/>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Lst>
  <p:transition>
    <p:fade/>
  </p:transition>
  <p:hf hdr="0" dt="0"/>
  <p:txStyles>
    <p:titleStyle>
      <a:lvl1pPr algn="l" rtl="0" eaLnBrk="0" fontAlgn="base" hangingPunct="0">
        <a:lnSpc>
          <a:spcPts val="4000"/>
        </a:lnSpc>
        <a:spcBef>
          <a:spcPct val="0"/>
        </a:spcBef>
        <a:spcAft>
          <a:spcPts val="80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pPr>
                <a:defRPr/>
              </a:pPr>
              <a:t>‹#›</a:t>
            </a:fld>
            <a:endParaRPr lang="en-US"/>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June 2020- Version 1</a:t>
            </a:r>
            <a:endParaRPr lang="en-GB" b="1"/>
          </a:p>
        </p:txBody>
      </p:sp>
    </p:spTree>
    <p:extLst>
      <p:ext uri="{BB962C8B-B14F-4D97-AF65-F5344CB8AC3E}">
        <p14:creationId xmlns:p14="http://schemas.microsoft.com/office/powerpoint/2010/main" val="84093813"/>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Lst>
  <p:transition>
    <p:fade/>
  </p:transition>
  <p:hf hdr="0" dt="0"/>
  <p:txStyles>
    <p:titleStyle>
      <a:lvl1pPr algn="l" rtl="0" eaLnBrk="1" fontAlgn="base" hangingPunct="1">
        <a:lnSpc>
          <a:spcPts val="4000"/>
        </a:lnSpc>
        <a:spcBef>
          <a:spcPct val="0"/>
        </a:spcBef>
        <a:spcAft>
          <a:spcPct val="0"/>
        </a:spcAft>
        <a:defRPr sz="3600">
          <a:solidFill>
            <a:schemeClr val="tx2"/>
          </a:solidFill>
          <a:latin typeface="Calibri" panose="020F0502020204030204" pitchFamily="34" charset="0"/>
          <a:ea typeface="+mj-ea"/>
          <a:cs typeface="Calibri" panose="020F0502020204030204" pitchFamily="34"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mn-ea"/>
          <a:cs typeface="Calibri" panose="020F0502020204030204" pitchFamily="34" charset="0"/>
        </a:defRPr>
      </a:lvl1pPr>
      <a:lvl2pPr marL="540000" indent="-270000" algn="l" rtl="0" eaLnBrk="1" fontAlgn="base" hangingPunct="1">
        <a:lnSpc>
          <a:spcPts val="2200"/>
        </a:lnSpc>
        <a:spcBef>
          <a:spcPct val="0"/>
        </a:spcBef>
        <a:spcAft>
          <a:spcPts val="800"/>
        </a:spcAft>
        <a:buClr>
          <a:schemeClr val="tx2"/>
        </a:buClr>
        <a:buChar char="•"/>
        <a:defRPr sz="2400">
          <a:solidFill>
            <a:schemeClr val="tx1"/>
          </a:solidFill>
          <a:latin typeface="Calibri" panose="020F0502020204030204" pitchFamily="34" charset="0"/>
          <a:ea typeface="Geneva" charset="0"/>
          <a:cs typeface="Calibri" panose="020F0502020204030204" pitchFamily="34" charset="0"/>
        </a:defRPr>
      </a:lvl2pPr>
      <a:lvl3pPr marL="810000" indent="-270000" algn="l" rtl="0" eaLnBrk="1" fontAlgn="base" hangingPunct="1">
        <a:lnSpc>
          <a:spcPts val="2200"/>
        </a:lnSpc>
        <a:spcBef>
          <a:spcPct val="0"/>
        </a:spcBef>
        <a:spcAft>
          <a:spcPts val="800"/>
        </a:spcAft>
        <a:buClr>
          <a:schemeClr val="tx2"/>
        </a:buClr>
        <a:buChar char="•"/>
        <a:defRPr sz="2400">
          <a:solidFill>
            <a:schemeClr val="tx1"/>
          </a:solidFill>
          <a:latin typeface="Calibri" panose="020F0502020204030204" pitchFamily="34" charset="0"/>
          <a:ea typeface="Arial" charset="0"/>
          <a:cs typeface="Calibri" panose="020F0502020204030204" pitchFamily="34" charset="0"/>
        </a:defRPr>
      </a:lvl3pPr>
      <a:lvl4pPr marL="1080000" indent="-270000" algn="l" rtl="0" eaLnBrk="1" fontAlgn="base" hangingPunct="1">
        <a:lnSpc>
          <a:spcPts val="2200"/>
        </a:lnSpc>
        <a:spcBef>
          <a:spcPct val="0"/>
        </a:spcBef>
        <a:spcAft>
          <a:spcPts val="800"/>
        </a:spcAft>
        <a:buClr>
          <a:schemeClr val="tx2"/>
        </a:buClr>
        <a:buChar char="•"/>
        <a:defRPr sz="2400">
          <a:solidFill>
            <a:schemeClr val="tx1"/>
          </a:solidFill>
          <a:latin typeface="Calibri" panose="020F0502020204030204" pitchFamily="34" charset="0"/>
          <a:ea typeface="Arial" charset="0"/>
          <a:cs typeface="Calibri" panose="020F0502020204030204" pitchFamily="34" charset="0"/>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Arial" charset="0"/>
          <a:cs typeface="Calibri" panose="020F0502020204030204" pitchFamily="34" charset="0"/>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starting-to-import/import-licences-and-certificates" TargetMode="External"/><Relationship Id="rId2" Type="http://schemas.openxmlformats.org/officeDocument/2006/relationships/hyperlink" Target="https://www.gov.uk/eori" TargetMode="Externa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starting-to-import/import-licences-and-certificates" TargetMode="Externa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026" y="2390775"/>
            <a:ext cx="10963948" cy="2933700"/>
          </a:xfrm>
        </p:spPr>
        <p:txBody>
          <a:bodyPr/>
          <a:lstStyle/>
          <a:p>
            <a:br>
              <a:rPr lang="en-GB"/>
            </a:br>
            <a:br>
              <a:rPr lang="en-GB">
                <a:latin typeface="Calibri"/>
                <a:cs typeface="Calibri"/>
              </a:rPr>
            </a:br>
            <a:br>
              <a:rPr lang="en-GB">
                <a:latin typeface="Calibri"/>
                <a:cs typeface="Calibri"/>
              </a:rPr>
            </a:br>
            <a:br>
              <a:rPr lang="en-GB">
                <a:latin typeface="Calibri"/>
                <a:cs typeface="Calibri"/>
              </a:rPr>
            </a:br>
            <a:r>
              <a:rPr lang="en-GB">
                <a:latin typeface="Calibri"/>
                <a:cs typeface="Calibri"/>
              </a:rPr>
              <a:t>Border processes for customs control</a:t>
            </a:r>
            <a:br>
              <a:rPr lang="en-GB">
                <a:latin typeface="Calibri"/>
                <a:cs typeface="Calibri"/>
              </a:rPr>
            </a:br>
            <a:br>
              <a:rPr lang="en-GB">
                <a:latin typeface="Calibri"/>
                <a:cs typeface="Calibri"/>
              </a:rPr>
            </a:br>
            <a:br>
              <a:rPr lang="en-GB">
                <a:latin typeface="Calibri"/>
                <a:cs typeface="Calibri"/>
              </a:rPr>
            </a:br>
            <a:r>
              <a:rPr lang="en-GB" sz="2400">
                <a:latin typeface="Calibri"/>
                <a:cs typeface="Calibri"/>
              </a:rPr>
              <a:t>June 2020</a:t>
            </a:r>
            <a:br>
              <a:rPr lang="en-GB" sz="2400">
                <a:latin typeface="Calibri"/>
                <a:cs typeface="Calibri"/>
              </a:rPr>
            </a:br>
            <a:endParaRPr lang="en-GB" sz="2400"/>
          </a:p>
        </p:txBody>
      </p:sp>
      <p:sp>
        <p:nvSpPr>
          <p:cNvPr id="4" name="Slide Number Placeholder 3"/>
          <p:cNvSpPr>
            <a:spLocks noGrp="1"/>
          </p:cNvSpPr>
          <p:nvPr>
            <p:ph type="sldNum" sz="quarter" idx="10"/>
          </p:nvPr>
        </p:nvSpPr>
        <p:spPr/>
        <p:txBody>
          <a:bodyPr/>
          <a:lstStyle/>
          <a:p>
            <a:pPr>
              <a:defRPr/>
            </a:pPr>
            <a:fld id="{ED850FD3-804A-4B32-AE8C-41006A2A84F1}" type="slidenum">
              <a:rPr lang="en-US" smtClean="0"/>
              <a:pPr>
                <a:defRPr/>
              </a:pPr>
              <a:t>1</a:t>
            </a:fld>
            <a:endParaRPr lang="en-US"/>
          </a:p>
        </p:txBody>
      </p:sp>
      <p:sp>
        <p:nvSpPr>
          <p:cNvPr id="3" name="Footer Placeholder 2">
            <a:extLst>
              <a:ext uri="{FF2B5EF4-FFF2-40B4-BE49-F238E27FC236}">
                <a16:creationId xmlns:a16="http://schemas.microsoft.com/office/drawing/2014/main" id="{BEA2FAED-902C-4F21-81B9-04A8830B446F}"/>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10598010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91A-3027-4C43-85AD-98AAEB60CD93}"/>
              </a:ext>
            </a:extLst>
          </p:cNvPr>
          <p:cNvSpPr>
            <a:spLocks noGrp="1"/>
          </p:cNvSpPr>
          <p:nvPr>
            <p:ph type="title"/>
          </p:nvPr>
        </p:nvSpPr>
        <p:spPr>
          <a:xfrm>
            <a:off x="517585" y="319532"/>
            <a:ext cx="10972800" cy="831850"/>
          </a:xfrm>
        </p:spPr>
        <p:txBody>
          <a:bodyPr/>
          <a:lstStyle/>
          <a:p>
            <a:r>
              <a:rPr lang="en-GB"/>
              <a:t>Customs control requirements</a:t>
            </a:r>
          </a:p>
        </p:txBody>
      </p:sp>
      <p:sp>
        <p:nvSpPr>
          <p:cNvPr id="4" name="Slide Number Placeholder 3">
            <a:extLst>
              <a:ext uri="{FF2B5EF4-FFF2-40B4-BE49-F238E27FC236}">
                <a16:creationId xmlns:a16="http://schemas.microsoft.com/office/drawing/2014/main" id="{77A2D756-0BEE-4614-B5B1-17520851C0A9}"/>
              </a:ext>
            </a:extLst>
          </p:cNvPr>
          <p:cNvSpPr>
            <a:spLocks noGrp="1"/>
          </p:cNvSpPr>
          <p:nvPr>
            <p:ph type="sldNum" sz="quarter" idx="10"/>
          </p:nvPr>
        </p:nvSpPr>
        <p:spPr/>
        <p:txBody>
          <a:bodyPr/>
          <a:lstStyle/>
          <a:p>
            <a:pPr>
              <a:defRPr/>
            </a:pPr>
            <a:fld id="{33932FC1-F83D-4223-BCC6-34681F250449}" type="slidenum">
              <a:rPr lang="en-US" smtClean="0"/>
              <a:pPr>
                <a:defRPr/>
              </a:pPr>
              <a:t>10</a:t>
            </a:fld>
            <a:endParaRPr lang="en-US"/>
          </a:p>
        </p:txBody>
      </p:sp>
      <p:sp>
        <p:nvSpPr>
          <p:cNvPr id="6" name="Rectangle 5">
            <a:extLst>
              <a:ext uri="{FF2B5EF4-FFF2-40B4-BE49-F238E27FC236}">
                <a16:creationId xmlns:a16="http://schemas.microsoft.com/office/drawing/2014/main" id="{DEBA9CB8-197E-4C99-A666-36D2839433B6}"/>
              </a:ext>
            </a:extLst>
          </p:cNvPr>
          <p:cNvSpPr/>
          <p:nvPr/>
        </p:nvSpPr>
        <p:spPr>
          <a:xfrm>
            <a:off x="334110" y="953502"/>
            <a:ext cx="11438626" cy="5609228"/>
          </a:xfrm>
          <a:prstGeom prst="rect">
            <a:avLst/>
          </a:prstGeom>
        </p:spPr>
        <p:txBody>
          <a:bodyPr wrap="square" anchor="t">
            <a:spAutoFit/>
          </a:bodyPr>
          <a:lstStyle/>
          <a:p>
            <a:pPr algn="just">
              <a:spcAft>
                <a:spcPts val="300"/>
              </a:spcAft>
            </a:pPr>
            <a:r>
              <a:rPr lang="en-GB" sz="1800" b="1">
                <a:latin typeface="Calibri"/>
                <a:ea typeface="Geneva"/>
                <a:cs typeface="Calibri"/>
              </a:rPr>
              <a:t>To achieve customs control, we need to ensure that: </a:t>
            </a:r>
          </a:p>
          <a:p>
            <a:pPr marL="367030" indent="-367030" algn="just">
              <a:spcAft>
                <a:spcPts val="300"/>
              </a:spcAft>
              <a:buClr>
                <a:srgbClr val="008D8E"/>
              </a:buClr>
              <a:buAutoNum type="alphaLcParenR"/>
            </a:pPr>
            <a:r>
              <a:rPr lang="en-GB" sz="1800">
                <a:latin typeface="Calibri"/>
                <a:ea typeface="Geneva"/>
                <a:cs typeface="Calibri"/>
              </a:rPr>
              <a:t>All goods are presented and declared to customs (for imports and exports)</a:t>
            </a:r>
          </a:p>
          <a:p>
            <a:pPr marL="367030" indent="-367030" algn="just">
              <a:spcAft>
                <a:spcPts val="300"/>
              </a:spcAft>
              <a:buClr>
                <a:srgbClr val="008D8E"/>
              </a:buClr>
              <a:buAutoNum type="alphaLcParenR"/>
            </a:pPr>
            <a:r>
              <a:rPr lang="en-GB" sz="1800">
                <a:latin typeface="Calibri"/>
                <a:ea typeface="Geneva"/>
                <a:cs typeface="Calibri"/>
              </a:rPr>
              <a:t>HMG has the opportunity to intervene to carry out checks and</a:t>
            </a:r>
            <a:r>
              <a:rPr lang="en-GB" sz="1800">
                <a:solidFill>
                  <a:schemeClr val="accent6"/>
                </a:solidFill>
                <a:latin typeface="Calibri"/>
                <a:ea typeface="Geneva"/>
                <a:cs typeface="Calibri"/>
              </a:rPr>
              <a:t> </a:t>
            </a:r>
            <a:r>
              <a:rPr lang="en-GB" sz="1800">
                <a:solidFill>
                  <a:schemeClr val="tx1"/>
                </a:solidFill>
                <a:latin typeface="Calibri"/>
                <a:ea typeface="Geneva"/>
                <a:cs typeface="Calibri"/>
              </a:rPr>
              <a:t>risk assessments </a:t>
            </a:r>
            <a:r>
              <a:rPr lang="en-GB" sz="1800">
                <a:latin typeface="Calibri"/>
                <a:ea typeface="Geneva"/>
                <a:cs typeface="Calibri"/>
              </a:rPr>
              <a:t>on any goods that require documentary or physical checks (for imports, exports </a:t>
            </a:r>
            <a:r>
              <a:rPr lang="en-GB" sz="1800">
                <a:solidFill>
                  <a:schemeClr val="tx1"/>
                </a:solidFill>
                <a:latin typeface="Calibri"/>
                <a:ea typeface="Geneva"/>
                <a:cs typeface="Calibri"/>
              </a:rPr>
              <a:t>and transit movements</a:t>
            </a:r>
            <a:r>
              <a:rPr lang="en-GB" sz="1800">
                <a:latin typeface="Calibri"/>
                <a:ea typeface="Geneva"/>
                <a:cs typeface="Calibri"/>
              </a:rPr>
              <a:t>) </a:t>
            </a:r>
          </a:p>
          <a:p>
            <a:pPr marL="367030" indent="-367030" algn="just">
              <a:spcAft>
                <a:spcPts val="600"/>
              </a:spcAft>
              <a:buClr>
                <a:srgbClr val="008D8E"/>
              </a:buClr>
              <a:buAutoNum type="alphaLcParenR"/>
            </a:pPr>
            <a:r>
              <a:rPr lang="en-GB" sz="1800">
                <a:latin typeface="Calibri"/>
                <a:ea typeface="Geneva"/>
                <a:cs typeface="Calibri"/>
              </a:rPr>
              <a:t>HMG is notified when goods have physically left the country (for exports only).</a:t>
            </a:r>
            <a:endParaRPr lang="en-GB" sz="1800" strike="sngStrike">
              <a:solidFill>
                <a:srgbClr val="FF0000"/>
              </a:solidFill>
              <a:latin typeface="Calibri"/>
              <a:ea typeface="Geneva"/>
              <a:cs typeface="Calibri"/>
            </a:endParaRPr>
          </a:p>
          <a:p>
            <a:pPr algn="just">
              <a:spcBef>
                <a:spcPts val="1200"/>
              </a:spcBef>
              <a:spcAft>
                <a:spcPts val="300"/>
              </a:spcAft>
              <a:buClr>
                <a:srgbClr val="008D8E"/>
              </a:buClr>
            </a:pPr>
            <a:r>
              <a:rPr lang="en-GB" sz="1800" b="1">
                <a:latin typeface="Calibri"/>
                <a:ea typeface="Geneva"/>
                <a:cs typeface="Calibri"/>
              </a:rPr>
              <a:t>Under the Temporary Storage model, currently used at locations handling </a:t>
            </a:r>
            <a:r>
              <a:rPr lang="en-GB" sz="1800" b="1" err="1">
                <a:latin typeface="Calibri"/>
                <a:ea typeface="Geneva"/>
                <a:cs typeface="Calibri"/>
              </a:rPr>
              <a:t>RoW</a:t>
            </a:r>
            <a:r>
              <a:rPr lang="en-GB" sz="1800" b="1">
                <a:latin typeface="Calibri"/>
                <a:ea typeface="Geneva"/>
                <a:cs typeface="Calibri"/>
              </a:rPr>
              <a:t> traffic, this is achieved as:</a:t>
            </a:r>
          </a:p>
          <a:p>
            <a:pPr marL="367030" indent="-367030" algn="just">
              <a:spcAft>
                <a:spcPts val="300"/>
              </a:spcAft>
              <a:buClr>
                <a:srgbClr val="008D8E"/>
              </a:buClr>
              <a:buAutoNum type="alphaLcParenR"/>
            </a:pPr>
            <a:r>
              <a:rPr lang="en-GB" sz="1800">
                <a:latin typeface="Calibri"/>
                <a:ea typeface="Geneva"/>
                <a:cs typeface="Calibri"/>
              </a:rPr>
              <a:t>All goods coming into the UK arrive at a suitable Temporary Storage location approved by HMRC, a declaration is made within 90 days of presentation, and HMG carries out any checks before goods are released from the facility.</a:t>
            </a:r>
          </a:p>
          <a:p>
            <a:pPr marL="367030" indent="-367030" algn="just">
              <a:spcAft>
                <a:spcPts val="600"/>
              </a:spcAft>
              <a:buClr>
                <a:srgbClr val="008D8E"/>
              </a:buClr>
              <a:buAutoNum type="alphaLcParenR"/>
            </a:pPr>
            <a:r>
              <a:rPr lang="en-GB" sz="1800">
                <a:latin typeface="Calibri"/>
                <a:ea typeface="Geneva"/>
                <a:cs typeface="Calibri"/>
              </a:rPr>
              <a:t>At locations using the Temporary storage model for imports, all goods leaving the UK are also presented and declared to customs so that they can be checked if needed and HMG is notified when goods have physically left the country. </a:t>
            </a:r>
          </a:p>
          <a:p>
            <a:pPr algn="just">
              <a:spcBef>
                <a:spcPts val="1200"/>
              </a:spcBef>
              <a:spcAft>
                <a:spcPts val="300"/>
              </a:spcAft>
              <a:buClr>
                <a:srgbClr val="008D8E"/>
              </a:buClr>
            </a:pPr>
            <a:r>
              <a:rPr lang="en-GB" sz="1800" b="1">
                <a:latin typeface="Calibri"/>
                <a:ea typeface="Geneva"/>
                <a:cs typeface="Calibri"/>
              </a:rPr>
              <a:t>Under the Pre-Lodgement model, to achieve control whilst maintaining flow we must:</a:t>
            </a:r>
          </a:p>
          <a:p>
            <a:pPr marL="367030" indent="-367030" algn="just">
              <a:spcAft>
                <a:spcPts val="300"/>
              </a:spcAft>
              <a:buClr>
                <a:srgbClr val="008D8E"/>
              </a:buClr>
              <a:buAutoNum type="alphaLcParenR"/>
            </a:pPr>
            <a:r>
              <a:rPr lang="en-GB" sz="1800">
                <a:latin typeface="Calibri"/>
                <a:ea typeface="Geneva"/>
                <a:cs typeface="Calibri"/>
              </a:rPr>
              <a:t>Ensure all goods coming into the country have declarations before they board on the EU side</a:t>
            </a:r>
          </a:p>
          <a:p>
            <a:pPr marL="367030" indent="-367030" algn="just">
              <a:spcAft>
                <a:spcPts val="300"/>
              </a:spcAft>
              <a:buClr>
                <a:srgbClr val="008D8E"/>
              </a:buClr>
              <a:buAutoNum type="alphaLcParenR"/>
            </a:pPr>
            <a:r>
              <a:rPr lang="en-GB" sz="1800">
                <a:latin typeface="Calibri"/>
                <a:ea typeface="Geneva"/>
                <a:cs typeface="Calibri"/>
              </a:rPr>
              <a:t>Risk-assess and clear as many import </a:t>
            </a:r>
            <a:r>
              <a:rPr lang="en-GB" sz="1800">
                <a:solidFill>
                  <a:schemeClr val="tx1"/>
                </a:solidFill>
                <a:latin typeface="Calibri"/>
                <a:ea typeface="Geneva"/>
                <a:cs typeface="Calibri"/>
              </a:rPr>
              <a:t>and transit </a:t>
            </a:r>
            <a:r>
              <a:rPr lang="en-GB" sz="1800">
                <a:latin typeface="Calibri"/>
                <a:ea typeface="Geneva"/>
                <a:cs typeface="Calibri"/>
              </a:rPr>
              <a:t>declarations as possible before goods physically arrive in the UK</a:t>
            </a:r>
          </a:p>
          <a:p>
            <a:pPr marL="367030" indent="-367030" algn="just">
              <a:spcAft>
                <a:spcPts val="300"/>
              </a:spcAft>
              <a:buClr>
                <a:srgbClr val="008D8E"/>
              </a:buClr>
              <a:buAutoNum type="alphaLcParenR"/>
            </a:pPr>
            <a:r>
              <a:rPr lang="en-GB" sz="1800">
                <a:latin typeface="Calibri"/>
                <a:ea typeface="Geneva"/>
                <a:cs typeface="Calibri"/>
              </a:rPr>
              <a:t>Communicate to the person in control of the goods (e.g. the driver of a lorry) by the time they arrive in the UK whether goods are cleared to proceed on their journey or need a check</a:t>
            </a:r>
          </a:p>
          <a:p>
            <a:pPr marL="367030" indent="-367030" algn="just">
              <a:spcAft>
                <a:spcPts val="600"/>
              </a:spcAft>
              <a:buClr>
                <a:srgbClr val="008D8E"/>
              </a:buClr>
              <a:buAutoNum type="alphaLcParenR"/>
            </a:pPr>
            <a:r>
              <a:rPr lang="en-GB" sz="1800">
                <a:latin typeface="Calibri"/>
                <a:ea typeface="Geneva"/>
                <a:cs typeface="Calibri"/>
              </a:rPr>
              <a:t>For exports, ensure goods do not proceed to the point of departure until they have permission to progress and that HMG is notified when goods have physically left the country</a:t>
            </a:r>
          </a:p>
        </p:txBody>
      </p:sp>
      <p:sp>
        <p:nvSpPr>
          <p:cNvPr id="3" name="Footer Placeholder 2">
            <a:extLst>
              <a:ext uri="{FF2B5EF4-FFF2-40B4-BE49-F238E27FC236}">
                <a16:creationId xmlns:a16="http://schemas.microsoft.com/office/drawing/2014/main" id="{834F6975-3403-4C8E-A20E-45E16412FDD6}"/>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72568527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D61D-84E8-4456-A0EE-FA48BAAD6275}"/>
              </a:ext>
            </a:extLst>
          </p:cNvPr>
          <p:cNvSpPr>
            <a:spLocks noGrp="1"/>
          </p:cNvSpPr>
          <p:nvPr>
            <p:ph type="title"/>
          </p:nvPr>
        </p:nvSpPr>
        <p:spPr>
          <a:xfrm>
            <a:off x="460376" y="416806"/>
            <a:ext cx="10972800" cy="831850"/>
          </a:xfrm>
        </p:spPr>
        <p:txBody>
          <a:bodyPr/>
          <a:lstStyle/>
          <a:p>
            <a:r>
              <a:rPr lang="en-GB"/>
              <a:t>Goods Vehicle Movement Service </a:t>
            </a:r>
          </a:p>
        </p:txBody>
      </p:sp>
      <p:sp>
        <p:nvSpPr>
          <p:cNvPr id="3" name="Content Placeholder 2">
            <a:extLst>
              <a:ext uri="{FF2B5EF4-FFF2-40B4-BE49-F238E27FC236}">
                <a16:creationId xmlns:a16="http://schemas.microsoft.com/office/drawing/2014/main" id="{7D8312AB-B4AB-4E32-8B78-0185FE3B4FEE}"/>
              </a:ext>
            </a:extLst>
          </p:cNvPr>
          <p:cNvSpPr>
            <a:spLocks noGrp="1"/>
          </p:cNvSpPr>
          <p:nvPr>
            <p:ph idx="1"/>
          </p:nvPr>
        </p:nvSpPr>
        <p:spPr>
          <a:xfrm>
            <a:off x="282199" y="1321247"/>
            <a:ext cx="11516765" cy="5099050"/>
          </a:xfrm>
        </p:spPr>
        <p:txBody>
          <a:bodyPr/>
          <a:lstStyle/>
          <a:p>
            <a:pPr marL="269875" indent="-269875" algn="just">
              <a:spcBef>
                <a:spcPts val="1200"/>
              </a:spcBef>
              <a:spcAft>
                <a:spcPts val="0"/>
              </a:spcAft>
            </a:pPr>
            <a:r>
              <a:rPr lang="en-GB" sz="1800">
                <a:latin typeface="Calibri"/>
                <a:cs typeface="Calibri"/>
              </a:rPr>
              <a:t>To ensure we can operationalise each of those steps, the government will introduce a </a:t>
            </a:r>
            <a:r>
              <a:rPr lang="en-GB" sz="1800" u="sng">
                <a:latin typeface="Calibri"/>
                <a:cs typeface="Calibri"/>
              </a:rPr>
              <a:t>new IT platform called the Goods Vehicle Movement Service (GVMS) to support the Pre-Lodgement model for both imports and exports and to facilitate Transit movements</a:t>
            </a:r>
            <a:r>
              <a:rPr lang="en-GB" sz="1800">
                <a:latin typeface="Calibri"/>
                <a:cs typeface="Calibri"/>
              </a:rPr>
              <a:t>. If you decide to control goods using the Pre-Lodgement model at your location and you would like to make use of the GVMS, </a:t>
            </a:r>
            <a:r>
              <a:rPr lang="en-GB" sz="1800" u="sng">
                <a:latin typeface="Calibri"/>
                <a:cs typeface="Calibri"/>
              </a:rPr>
              <a:t>we can work with you to define any necessary changes you may need to make to your systems and/or processes to integrate with the GVMS</a:t>
            </a:r>
            <a:r>
              <a:rPr lang="en-GB" sz="1800">
                <a:latin typeface="Calibri"/>
                <a:cs typeface="Calibri"/>
              </a:rPr>
              <a:t>.</a:t>
            </a:r>
            <a:endParaRPr lang="en-US"/>
          </a:p>
          <a:p>
            <a:pPr marL="269875" indent="-269875" algn="just">
              <a:spcBef>
                <a:spcPts val="1200"/>
              </a:spcBef>
              <a:spcAft>
                <a:spcPts val="0"/>
              </a:spcAft>
            </a:pPr>
            <a:r>
              <a:rPr lang="en-GB" sz="1800">
                <a:latin typeface="Calibri"/>
                <a:cs typeface="Calibri"/>
              </a:rPr>
              <a:t>The GVMS will, by July 2021, allow us to: </a:t>
            </a:r>
          </a:p>
          <a:p>
            <a:pPr marL="611505" lvl="1" indent="-342900" algn="just">
              <a:spcAft>
                <a:spcPts val="0"/>
              </a:spcAft>
              <a:buFont typeface="Wingdings" panose="05000000000000000000" pitchFamily="2" charset="2"/>
              <a:buChar char=""/>
            </a:pPr>
            <a:r>
              <a:rPr lang="en-GB" sz="1800">
                <a:latin typeface="Calibri"/>
                <a:ea typeface="Times New Roman" panose="02020603050405020304" pitchFamily="18" charset="0"/>
                <a:cs typeface="Calibri"/>
              </a:rPr>
              <a:t>Enable declaration references to be linked together so that the person moving the goods (e.g. a driver) only has to present one single reference (Goods Movement Reference or GMR) at the frontier to prove that their goods have pre-lodged all the necessary </a:t>
            </a:r>
            <a:r>
              <a:rPr lang="en-GB" sz="1800">
                <a:solidFill>
                  <a:srgbClr val="3B3A3D"/>
                </a:solidFill>
                <a:latin typeface="Calibri"/>
                <a:ea typeface="Times New Roman" panose="02020603050405020304" pitchFamily="18" charset="0"/>
                <a:cs typeface="Calibri"/>
              </a:rPr>
              <a:t>declarations</a:t>
            </a:r>
            <a:r>
              <a:rPr lang="en-GB" sz="1800">
                <a:latin typeface="Calibri"/>
                <a:ea typeface="Times New Roman" panose="02020603050405020304" pitchFamily="18" charset="0"/>
                <a:cs typeface="Calibri"/>
              </a:rPr>
              <a:t>. </a:t>
            </a:r>
          </a:p>
          <a:p>
            <a:pPr marL="611505" lvl="1" indent="-342900" algn="just">
              <a:spcAft>
                <a:spcPts val="0"/>
              </a:spcAft>
              <a:buFont typeface="Wingdings" panose="05000000000000000000" pitchFamily="2" charset="2"/>
              <a:buChar char=""/>
            </a:pPr>
            <a:r>
              <a:rPr lang="en-GB" sz="1800">
                <a:latin typeface="Calibri"/>
                <a:ea typeface="Times New Roman" panose="02020603050405020304" pitchFamily="18" charset="0"/>
                <a:cs typeface="Calibri"/>
              </a:rPr>
              <a:t>Allow the linking of the movement of the goods to declarations, enabling the automatic arrival / departure (where applicable) of goods in HMRC systems so that goods boarding on the EU side can be processed </a:t>
            </a:r>
            <a:r>
              <a:rPr lang="en-GB" sz="1800" err="1">
                <a:latin typeface="Calibri"/>
                <a:ea typeface="Times New Roman" panose="02020603050405020304" pitchFamily="18" charset="0"/>
                <a:cs typeface="Calibri"/>
              </a:rPr>
              <a:t>en</a:t>
            </a:r>
            <a:r>
              <a:rPr lang="en-GB" sz="1800">
                <a:latin typeface="Calibri"/>
                <a:ea typeface="Times New Roman" panose="02020603050405020304" pitchFamily="18" charset="0"/>
                <a:cs typeface="Calibri"/>
              </a:rPr>
              <a:t> route.</a:t>
            </a:r>
          </a:p>
          <a:p>
            <a:pPr marL="611505" lvl="1" indent="-342900" algn="just">
              <a:spcAft>
                <a:spcPts val="0"/>
              </a:spcAft>
              <a:buFont typeface="Wingdings" panose="05000000000000000000" pitchFamily="2" charset="2"/>
              <a:buChar char=""/>
            </a:pPr>
            <a:r>
              <a:rPr lang="en-GB" sz="1800">
                <a:latin typeface="Calibri"/>
                <a:ea typeface="Times New Roman" panose="02020603050405020304" pitchFamily="18" charset="0"/>
                <a:cs typeface="Calibri"/>
              </a:rPr>
              <a:t>Automate the Office of Transit function, marking the entry of goods into the UK customs territory.</a:t>
            </a:r>
          </a:p>
          <a:p>
            <a:pPr marL="611505" lvl="1" indent="-342900" algn="just">
              <a:spcAft>
                <a:spcPts val="0"/>
              </a:spcAft>
              <a:buFont typeface="Wingdings" panose="05000000000000000000" pitchFamily="2" charset="2"/>
              <a:buChar char=""/>
            </a:pPr>
            <a:r>
              <a:rPr lang="en-GB" sz="1800">
                <a:latin typeface="Calibri"/>
                <a:ea typeface="Times New Roman" panose="02020603050405020304" pitchFamily="18" charset="0"/>
                <a:cs typeface="Calibri"/>
              </a:rPr>
              <a:t>Allow notification of the risking outcome of declarations (i.e. cleared or uncleared) in HMRC systems to be sent to the person in control of the goods by the time they physically arrive in the UK so they know where they need to proceed. </a:t>
            </a:r>
          </a:p>
          <a:p>
            <a:pPr marL="0" indent="0">
              <a:spcBef>
                <a:spcPts val="800"/>
              </a:spcBef>
              <a:buNone/>
            </a:pPr>
            <a:r>
              <a:rPr lang="en-GB" sz="1800" u="sng">
                <a:latin typeface="Calibri"/>
                <a:cs typeface="Calibri"/>
              </a:rPr>
              <a:t>The next set of slides set out more detail on the steps each border actor needs to take to ensure control and flow are achieved through the Pre-Lodgement model using the GVMS – additional requirements specific to transit are indicated.</a:t>
            </a:r>
          </a:p>
        </p:txBody>
      </p:sp>
      <p:sp>
        <p:nvSpPr>
          <p:cNvPr id="4" name="Slide Number Placeholder 3">
            <a:extLst>
              <a:ext uri="{FF2B5EF4-FFF2-40B4-BE49-F238E27FC236}">
                <a16:creationId xmlns:a16="http://schemas.microsoft.com/office/drawing/2014/main" id="{7EF74492-6314-4935-AB46-5CC2E47FF665}"/>
              </a:ext>
            </a:extLst>
          </p:cNvPr>
          <p:cNvSpPr>
            <a:spLocks noGrp="1"/>
          </p:cNvSpPr>
          <p:nvPr>
            <p:ph type="sldNum" sz="quarter" idx="10"/>
          </p:nvPr>
        </p:nvSpPr>
        <p:spPr/>
        <p:txBody>
          <a:bodyPr/>
          <a:lstStyle/>
          <a:p>
            <a:pPr>
              <a:defRPr/>
            </a:pPr>
            <a:fld id="{33932FC1-F83D-4223-BCC6-34681F250449}" type="slidenum">
              <a:rPr lang="en-US" smtClean="0"/>
              <a:pPr>
                <a:defRPr/>
              </a:pPr>
              <a:t>11</a:t>
            </a:fld>
            <a:endParaRPr lang="en-US"/>
          </a:p>
        </p:txBody>
      </p:sp>
      <p:sp>
        <p:nvSpPr>
          <p:cNvPr id="5" name="Footer Placeholder 4">
            <a:extLst>
              <a:ext uri="{FF2B5EF4-FFF2-40B4-BE49-F238E27FC236}">
                <a16:creationId xmlns:a16="http://schemas.microsoft.com/office/drawing/2014/main" id="{8E2A6CEA-93ED-4572-9979-7678CE177055}"/>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5719378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6D976-A693-414D-AD4B-DD2933B5617C}"/>
              </a:ext>
            </a:extLst>
          </p:cNvPr>
          <p:cNvSpPr>
            <a:spLocks noGrp="1"/>
          </p:cNvSpPr>
          <p:nvPr>
            <p:ph type="title"/>
          </p:nvPr>
        </p:nvSpPr>
        <p:spPr>
          <a:xfrm>
            <a:off x="97631" y="99117"/>
            <a:ext cx="10972800" cy="831850"/>
          </a:xfrm>
        </p:spPr>
        <p:txBody>
          <a:bodyPr/>
          <a:lstStyle/>
          <a:p>
            <a:r>
              <a:rPr lang="en-GB">
                <a:latin typeface="Calibri"/>
                <a:cs typeface="Calibri"/>
              </a:rPr>
              <a:t>Hauliers </a:t>
            </a:r>
            <a:endParaRPr lang="en-GB"/>
          </a:p>
        </p:txBody>
      </p:sp>
      <p:sp>
        <p:nvSpPr>
          <p:cNvPr id="3" name="Content Placeholder 2">
            <a:extLst>
              <a:ext uri="{FF2B5EF4-FFF2-40B4-BE49-F238E27FC236}">
                <a16:creationId xmlns:a16="http://schemas.microsoft.com/office/drawing/2014/main" id="{34515716-6B6D-4659-99D5-50C69F229BD0}"/>
              </a:ext>
            </a:extLst>
          </p:cNvPr>
          <p:cNvSpPr>
            <a:spLocks noGrp="1"/>
          </p:cNvSpPr>
          <p:nvPr>
            <p:ph idx="1"/>
          </p:nvPr>
        </p:nvSpPr>
        <p:spPr>
          <a:xfrm>
            <a:off x="97631" y="778820"/>
            <a:ext cx="11996738" cy="6000034"/>
          </a:xfrm>
        </p:spPr>
        <p:txBody>
          <a:bodyPr/>
          <a:lstStyle/>
          <a:p>
            <a:pPr marL="0" indent="0">
              <a:lnSpc>
                <a:spcPts val="1800"/>
              </a:lnSpc>
              <a:spcAft>
                <a:spcPts val="600"/>
              </a:spcAft>
              <a:buNone/>
            </a:pPr>
            <a:r>
              <a:rPr lang="en-GB" sz="1500" b="1">
                <a:latin typeface="Calibri"/>
                <a:cs typeface="Calibri"/>
              </a:rPr>
              <a:t>What do I need to do? </a:t>
            </a:r>
          </a:p>
          <a:p>
            <a:pPr marL="0" indent="0">
              <a:lnSpc>
                <a:spcPts val="1800"/>
              </a:lnSpc>
              <a:spcAft>
                <a:spcPts val="400"/>
              </a:spcAft>
              <a:buNone/>
            </a:pPr>
            <a:r>
              <a:rPr lang="en-GB" sz="1500">
                <a:latin typeface="Calibri"/>
                <a:cs typeface="Calibri"/>
              </a:rPr>
              <a:t>Aside from carrying the relevant licenses, permits and documentation as for any other crossings, if you are moving goods through a location that has chosen to implement the Pre-Lodgement model and to use the GVMS, you will be required to:</a:t>
            </a:r>
          </a:p>
          <a:p>
            <a:pPr marL="184150" indent="-185738">
              <a:lnSpc>
                <a:spcPts val="1800"/>
              </a:lnSpc>
              <a:spcAft>
                <a:spcPts val="400"/>
              </a:spcAft>
            </a:pPr>
            <a:r>
              <a:rPr lang="en-GB" sz="1500">
                <a:latin typeface="Calibri"/>
                <a:ea typeface="Geneva"/>
                <a:cs typeface="Calibri"/>
              </a:rPr>
              <a:t>Ask your traders to give you, for each consignment you are carrying, a unique reference number that proves that a declaration has either been pre-lodged or is not needed. This can be a Transit Accompanying Document MRN (for goods moving via Transit), an ERN (for goods declared into CHIEF for import), a DUCR (for goods declared into CHIEF for export), or an EORI (for goods where the trader is authorised to make declarations in their own records).  </a:t>
            </a:r>
          </a:p>
          <a:p>
            <a:pPr marL="184150" indent="-185738">
              <a:lnSpc>
                <a:spcPts val="1800"/>
              </a:lnSpc>
              <a:spcAft>
                <a:spcPts val="400"/>
              </a:spcAft>
            </a:pPr>
            <a:r>
              <a:rPr lang="en-GB" sz="1500">
                <a:latin typeface="Calibri"/>
                <a:ea typeface="Geneva"/>
                <a:cs typeface="Calibri"/>
              </a:rPr>
              <a:t>For Transit movements – the paper Transit Accompanying Document (TAD) must travel with the goods.</a:t>
            </a:r>
          </a:p>
          <a:p>
            <a:pPr marL="184150" indent="-185738">
              <a:lnSpc>
                <a:spcPts val="1800"/>
              </a:lnSpc>
              <a:spcAft>
                <a:spcPts val="0"/>
              </a:spcAft>
            </a:pPr>
            <a:r>
              <a:rPr lang="en-GB" sz="1500">
                <a:latin typeface="Calibri"/>
                <a:ea typeface="Geneva"/>
                <a:cs typeface="Calibri"/>
              </a:rPr>
              <a:t>Link all these references together, alongside any Safety and Security declaration references, into one Goods Movement Reference (GMR) for each trailer movement. You can do this in two ways:</a:t>
            </a:r>
            <a:endParaRPr lang="en-GB" sz="1500">
              <a:ea typeface="Geneva"/>
            </a:endParaRPr>
          </a:p>
          <a:p>
            <a:pPr marL="554162" lvl="2" indent="-285750">
              <a:lnSpc>
                <a:spcPts val="1800"/>
              </a:lnSpc>
              <a:spcAft>
                <a:spcPts val="0"/>
              </a:spcAft>
              <a:buSzPct val="90000"/>
              <a:buFont typeface="Wingdings" panose="05000000000000000000" pitchFamily="2" charset="2"/>
              <a:buChar char="v"/>
            </a:pPr>
            <a:r>
              <a:rPr lang="en-GB" sz="1500">
                <a:latin typeface="Calibri"/>
                <a:ea typeface="Geneva"/>
                <a:cs typeface="Calibri"/>
              </a:rPr>
              <a:t>A direct link from your own system into the Goods Vehicle Movement Service (we will work with you to develop this functionality) or</a:t>
            </a:r>
            <a:endParaRPr lang="en-US" sz="1500">
              <a:latin typeface="Calibri"/>
              <a:ea typeface="Geneva"/>
              <a:cs typeface="Calibri"/>
            </a:endParaRPr>
          </a:p>
          <a:p>
            <a:pPr marL="554162" lvl="2" indent="-285750">
              <a:lnSpc>
                <a:spcPts val="1800"/>
              </a:lnSpc>
              <a:spcAft>
                <a:spcPts val="400"/>
              </a:spcAft>
              <a:buSzPct val="90000"/>
              <a:buFont typeface="Wingdings" panose="05000000000000000000" pitchFamily="2" charset="2"/>
              <a:buChar char="v"/>
            </a:pPr>
            <a:r>
              <a:rPr lang="en-GB" sz="1500">
                <a:latin typeface="Calibri"/>
                <a:ea typeface="Geneva"/>
                <a:cs typeface="Calibri"/>
              </a:rPr>
              <a:t>An online portal available in your Government Gateway account. </a:t>
            </a:r>
            <a:endParaRPr lang="en-GB" sz="1500"/>
          </a:p>
          <a:p>
            <a:pPr marL="184150" indent="-185738">
              <a:lnSpc>
                <a:spcPts val="1800"/>
              </a:lnSpc>
              <a:spcAft>
                <a:spcPts val="400"/>
              </a:spcAft>
            </a:pPr>
            <a:r>
              <a:rPr lang="en-GB" sz="1500">
                <a:latin typeface="Calibri"/>
                <a:ea typeface="Geneva"/>
                <a:cs typeface="Calibri"/>
              </a:rPr>
              <a:t>For each trailer movement, update the GMR with the correct vehicle registration number (VRN) for accompanied movements or trailer registration number (TRN) for unaccompanied movements. The VRN/ TRN can be updated to cater for any changes but must be correct when the GMR is presented to the carrier at the point of departure.</a:t>
            </a:r>
          </a:p>
          <a:p>
            <a:pPr marL="184150" indent="-185738">
              <a:lnSpc>
                <a:spcPts val="1800"/>
              </a:lnSpc>
              <a:spcAft>
                <a:spcPts val="400"/>
              </a:spcAft>
            </a:pPr>
            <a:r>
              <a:rPr lang="en-GB" sz="1500">
                <a:latin typeface="Calibri"/>
                <a:cs typeface="Calibri"/>
              </a:rPr>
              <a:t>For RoRo exports – to avoid congestion, you should check with your traders that their goods have Permission to Progress (P2P) before adding the DUCR to the GMR. </a:t>
            </a:r>
          </a:p>
          <a:p>
            <a:pPr marL="184150" indent="-185738">
              <a:lnSpc>
                <a:spcPts val="1800"/>
              </a:lnSpc>
              <a:spcAft>
                <a:spcPts val="400"/>
              </a:spcAft>
            </a:pPr>
            <a:r>
              <a:rPr lang="en-GB" sz="1500">
                <a:latin typeface="Calibri"/>
                <a:cs typeface="Calibri"/>
              </a:rPr>
              <a:t>Instruct your drivers not to proceed to the border before all the necessary references are added into a GMR to make it complete, or if any declaration reference has not been accepted onto the GMR, as they will not be allowed to board.</a:t>
            </a:r>
            <a:r>
              <a:rPr lang="en-GB" sz="1500">
                <a:latin typeface="Calibri"/>
                <a:ea typeface="Geneva"/>
                <a:cs typeface="Calibri"/>
              </a:rPr>
              <a:t> </a:t>
            </a:r>
          </a:p>
          <a:p>
            <a:pPr marL="184150" indent="-185738">
              <a:lnSpc>
                <a:spcPts val="1800"/>
              </a:lnSpc>
              <a:spcAft>
                <a:spcPts val="400"/>
              </a:spcAft>
            </a:pPr>
            <a:r>
              <a:rPr lang="en-GB" sz="1500">
                <a:latin typeface="Calibri"/>
                <a:ea typeface="Geneva"/>
                <a:cs typeface="Calibri"/>
              </a:rPr>
              <a:t>Instruct your drivers to present the GMR to the carrier on arrival at the point of departure to demonstrate they have the necessary evidence to legally move goods.</a:t>
            </a:r>
          </a:p>
          <a:p>
            <a:pPr marL="184150" indent="-185738">
              <a:lnSpc>
                <a:spcPts val="1800"/>
              </a:lnSpc>
              <a:spcAft>
                <a:spcPts val="400"/>
              </a:spcAft>
            </a:pPr>
            <a:r>
              <a:rPr lang="en-GB" sz="1500">
                <a:latin typeface="Calibri"/>
                <a:ea typeface="Geneva"/>
                <a:cs typeface="Calibri"/>
              </a:rPr>
              <a:t>Instruct your drivers to comply with instructions issued by HMG to proceed to a specific location for checks if necessary.</a:t>
            </a:r>
            <a:endParaRPr lang="en-GB" sz="1500">
              <a:ea typeface="Geneva"/>
            </a:endParaRPr>
          </a:p>
          <a:p>
            <a:pPr marL="184150" indent="-185738">
              <a:lnSpc>
                <a:spcPts val="1800"/>
              </a:lnSpc>
              <a:spcAft>
                <a:spcPts val="400"/>
              </a:spcAft>
            </a:pPr>
            <a:r>
              <a:rPr lang="en-GB" sz="1500">
                <a:latin typeface="Calibri"/>
                <a:ea typeface="Geneva"/>
                <a:cs typeface="Calibri"/>
              </a:rPr>
              <a:t>Work with us to identify ways to get HMG messages to the person in control of the goods and instruct them to comply with instructions issued by HMG for any checks that may be required.</a:t>
            </a:r>
            <a:endParaRPr lang="en-GB" sz="1500">
              <a:ea typeface="Geneva"/>
            </a:endParaRPr>
          </a:p>
        </p:txBody>
      </p:sp>
      <p:sp>
        <p:nvSpPr>
          <p:cNvPr id="4" name="Slide Number Placeholder 3">
            <a:extLst>
              <a:ext uri="{FF2B5EF4-FFF2-40B4-BE49-F238E27FC236}">
                <a16:creationId xmlns:a16="http://schemas.microsoft.com/office/drawing/2014/main" id="{FC08D062-9DBB-49AF-827F-1876644AF425}"/>
              </a:ext>
            </a:extLst>
          </p:cNvPr>
          <p:cNvSpPr>
            <a:spLocks noGrp="1"/>
          </p:cNvSpPr>
          <p:nvPr>
            <p:ph type="sldNum" sz="quarter" idx="10"/>
          </p:nvPr>
        </p:nvSpPr>
        <p:spPr>
          <a:xfrm>
            <a:off x="11456699" y="6259615"/>
            <a:ext cx="306916" cy="138112"/>
          </a:xfrm>
        </p:spPr>
        <p:txBody>
          <a:bodyPr/>
          <a:lstStyle/>
          <a:p>
            <a:pPr>
              <a:defRPr/>
            </a:pPr>
            <a:fld id="{33932FC1-F83D-4223-BCC6-34681F250449}" type="slidenum">
              <a:rPr lang="en-US"/>
              <a:pPr>
                <a:defRPr/>
              </a:pPr>
              <a:t>12</a:t>
            </a:fld>
            <a:endParaRPr lang="en-US"/>
          </a:p>
        </p:txBody>
      </p:sp>
      <p:sp>
        <p:nvSpPr>
          <p:cNvPr id="5" name="Footer Placeholder 4">
            <a:extLst>
              <a:ext uri="{FF2B5EF4-FFF2-40B4-BE49-F238E27FC236}">
                <a16:creationId xmlns:a16="http://schemas.microsoft.com/office/drawing/2014/main" id="{9F8F5CB8-B92F-4557-BF17-56D460523E64}"/>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24785167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6D976-A693-414D-AD4B-DD2933B5617C}"/>
              </a:ext>
            </a:extLst>
          </p:cNvPr>
          <p:cNvSpPr>
            <a:spLocks noGrp="1"/>
          </p:cNvSpPr>
          <p:nvPr>
            <p:ph type="title"/>
          </p:nvPr>
        </p:nvSpPr>
        <p:spPr>
          <a:xfrm>
            <a:off x="169069" y="124618"/>
            <a:ext cx="10972800" cy="639659"/>
          </a:xfrm>
        </p:spPr>
        <p:txBody>
          <a:bodyPr/>
          <a:lstStyle/>
          <a:p>
            <a:r>
              <a:rPr lang="en-GB">
                <a:latin typeface="Calibri"/>
                <a:cs typeface="Calibri"/>
              </a:rPr>
              <a:t>Carriers</a:t>
            </a:r>
            <a:endParaRPr lang="en-GB"/>
          </a:p>
        </p:txBody>
      </p:sp>
      <p:sp>
        <p:nvSpPr>
          <p:cNvPr id="3" name="Content Placeholder 2">
            <a:extLst>
              <a:ext uri="{FF2B5EF4-FFF2-40B4-BE49-F238E27FC236}">
                <a16:creationId xmlns:a16="http://schemas.microsoft.com/office/drawing/2014/main" id="{34515716-6B6D-4659-99D5-50C69F229BD0}"/>
              </a:ext>
            </a:extLst>
          </p:cNvPr>
          <p:cNvSpPr>
            <a:spLocks noGrp="1"/>
          </p:cNvSpPr>
          <p:nvPr>
            <p:ph idx="1"/>
          </p:nvPr>
        </p:nvSpPr>
        <p:spPr>
          <a:xfrm>
            <a:off x="222012" y="830952"/>
            <a:ext cx="11741387" cy="5969103"/>
          </a:xfrm>
        </p:spPr>
        <p:txBody>
          <a:bodyPr/>
          <a:lstStyle/>
          <a:p>
            <a:pPr marL="0" indent="0">
              <a:spcAft>
                <a:spcPts val="400"/>
              </a:spcAft>
              <a:buNone/>
            </a:pPr>
            <a:r>
              <a:rPr lang="en-GB" sz="1700" b="1">
                <a:latin typeface="Calibri"/>
                <a:cs typeface="Calibri"/>
              </a:rPr>
              <a:t>What do I need to do? </a:t>
            </a:r>
          </a:p>
          <a:p>
            <a:pPr marL="0" indent="0">
              <a:spcAft>
                <a:spcPts val="400"/>
              </a:spcAft>
              <a:buNone/>
            </a:pPr>
            <a:r>
              <a:rPr lang="en-GB" sz="1700">
                <a:latin typeface="Calibri"/>
                <a:cs typeface="Calibri"/>
              </a:rPr>
              <a:t>If the location you operate at chooses to implement the Pre-Lodgement model and to use the GVMS, you will be required to:</a:t>
            </a:r>
          </a:p>
          <a:p>
            <a:pPr marL="269875" indent="-269875">
              <a:spcAft>
                <a:spcPts val="400"/>
              </a:spcAft>
            </a:pPr>
            <a:r>
              <a:rPr lang="en-GB" sz="1700">
                <a:latin typeface="Calibri"/>
                <a:cs typeface="Calibri"/>
              </a:rPr>
              <a:t>Capture and check the Goods Movement Reference (GMR). This is the reference code that will prove goods in that vehicle have any necessary declarations.</a:t>
            </a:r>
          </a:p>
          <a:p>
            <a:pPr marL="269875" indent="-269875">
              <a:spcAft>
                <a:spcPts val="400"/>
              </a:spcAft>
            </a:pPr>
            <a:r>
              <a:rPr lang="en-GB" sz="1700">
                <a:latin typeface="Calibri"/>
                <a:cs typeface="Calibri"/>
              </a:rPr>
              <a:t>Refuse boarding to any vehicles that have an invalid GMR. To avoid congestion, we will ensure any hauliers that enter incorrect declaration references into their GMR envelope</a:t>
            </a:r>
            <a:r>
              <a:rPr lang="en-GB" sz="1700">
                <a:solidFill>
                  <a:srgbClr val="FF0000"/>
                </a:solidFill>
                <a:latin typeface="Calibri"/>
                <a:cs typeface="Calibri"/>
              </a:rPr>
              <a:t> </a:t>
            </a:r>
            <a:r>
              <a:rPr lang="en-GB" sz="1700">
                <a:latin typeface="Calibri"/>
                <a:cs typeface="Calibri"/>
              </a:rPr>
              <a:t>receive a message not to proceed to the port until the valid reference is entered into the GMR. We will also support hauliers to prepare to submit the right information at the right time.</a:t>
            </a:r>
            <a:endParaRPr lang="en-GB" sz="1700">
              <a:solidFill>
                <a:srgbClr val="3B3A3D"/>
              </a:solidFill>
              <a:latin typeface="Calibri"/>
              <a:cs typeface="Calibri"/>
            </a:endParaRPr>
          </a:p>
          <a:p>
            <a:pPr marL="269875" indent="-269875">
              <a:spcAft>
                <a:spcPts val="400"/>
              </a:spcAft>
            </a:pPr>
            <a:r>
              <a:rPr lang="en-GB" sz="1700">
                <a:latin typeface="Calibri"/>
                <a:cs typeface="Calibri"/>
              </a:rPr>
              <a:t>Verify at check-in that the vehicle registration number (VRN) for accompanied movements, or trailer registration number (TRN) for unaccompanied trailer movements matches to the reference entered into the GMR and request that the haulier amends the GMR to include the valid VRN/ TRN before they are allowed to board.</a:t>
            </a:r>
            <a:endParaRPr lang="en-GB" sz="1700"/>
          </a:p>
          <a:p>
            <a:pPr marL="269875" indent="-269875">
              <a:spcAft>
                <a:spcPts val="400"/>
              </a:spcAft>
            </a:pPr>
            <a:r>
              <a:rPr lang="en-GB" sz="1700">
                <a:latin typeface="Calibri"/>
                <a:cs typeface="Calibri"/>
              </a:rPr>
              <a:t>For imports</a:t>
            </a:r>
            <a:r>
              <a:rPr lang="en-GB" sz="1700">
                <a:solidFill>
                  <a:srgbClr val="FF0000"/>
                </a:solidFill>
                <a:latin typeface="Calibri"/>
                <a:cs typeface="Calibri"/>
              </a:rPr>
              <a:t> </a:t>
            </a:r>
            <a:r>
              <a:rPr lang="en-GB" sz="1700">
                <a:latin typeface="Calibri"/>
                <a:cs typeface="Calibri"/>
              </a:rPr>
              <a:t>and Transit movements - send all valid GMRs collected to HMG via the GVMS at the point of no return so that declarations can be arrived in the system and risk-assessed </a:t>
            </a:r>
            <a:r>
              <a:rPr lang="en-GB" sz="1700" err="1">
                <a:latin typeface="Calibri"/>
                <a:cs typeface="Calibri"/>
              </a:rPr>
              <a:t>en</a:t>
            </a:r>
            <a:r>
              <a:rPr lang="en-GB" sz="1700">
                <a:latin typeface="Calibri"/>
                <a:cs typeface="Calibri"/>
              </a:rPr>
              <a:t> route, and so that Office of Transit (</a:t>
            </a:r>
            <a:r>
              <a:rPr lang="en-GB" sz="1700" err="1">
                <a:latin typeface="Calibri"/>
                <a:cs typeface="Calibri"/>
              </a:rPr>
              <a:t>OoT</a:t>
            </a:r>
            <a:r>
              <a:rPr lang="en-GB" sz="1700">
                <a:latin typeface="Calibri"/>
                <a:cs typeface="Calibri"/>
              </a:rPr>
              <a:t>) functions can be completed if applicable.</a:t>
            </a:r>
          </a:p>
          <a:p>
            <a:pPr marL="269875" indent="-269875">
              <a:spcAft>
                <a:spcPts val="400"/>
              </a:spcAft>
            </a:pPr>
            <a:r>
              <a:rPr lang="en-GB" sz="1700">
                <a:latin typeface="Calibri"/>
                <a:cs typeface="Calibri"/>
              </a:rPr>
              <a:t>For exports only – send relevant GMRs to HMG when goods have boarded so that we can record that goods have left the country.</a:t>
            </a:r>
            <a:endParaRPr lang="en-GB" sz="1700"/>
          </a:p>
          <a:p>
            <a:pPr marL="269875" indent="-269875">
              <a:spcAft>
                <a:spcPts val="400"/>
              </a:spcAft>
            </a:pPr>
            <a:r>
              <a:rPr lang="en-GB" sz="1700">
                <a:latin typeface="Calibri"/>
                <a:cs typeface="Calibri"/>
              </a:rPr>
              <a:t>For Transit movements only - the Office of Transit (</a:t>
            </a:r>
            <a:r>
              <a:rPr lang="en-GB" sz="1700" err="1">
                <a:latin typeface="Calibri"/>
                <a:cs typeface="Calibri"/>
              </a:rPr>
              <a:t>OoT</a:t>
            </a:r>
            <a:r>
              <a:rPr lang="en-GB" sz="1700">
                <a:latin typeface="Calibri"/>
                <a:cs typeface="Calibri"/>
              </a:rPr>
              <a:t>) process is automated through collecting the GMR in GVMS. However, the paper Transit Accompanying Document (TAD) must still travel with the goods.</a:t>
            </a:r>
          </a:p>
          <a:p>
            <a:pPr marL="0" indent="0">
              <a:spcAft>
                <a:spcPts val="400"/>
              </a:spcAft>
              <a:buNone/>
            </a:pPr>
            <a:r>
              <a:rPr lang="en-GB" sz="1700">
                <a:latin typeface="Calibri"/>
                <a:cs typeface="Calibri"/>
              </a:rPr>
              <a:t>We will also ask you to please work with us and your border location to help facilitate a process to ensure the person in control of the goods (e.g. the driver) has received a cleared/uncleared message from HMG by the time they arrive in the UK, so that they know whether their goods need to be checked</a:t>
            </a:r>
            <a:r>
              <a:rPr lang="en-GB" sz="1700">
                <a:solidFill>
                  <a:srgbClr val="FF0000"/>
                </a:solidFill>
                <a:latin typeface="Calibri"/>
                <a:cs typeface="Calibri"/>
              </a:rPr>
              <a:t> </a:t>
            </a:r>
            <a:r>
              <a:rPr lang="en-GB" sz="1700">
                <a:latin typeface="Calibri"/>
                <a:cs typeface="Calibri"/>
              </a:rPr>
              <a:t>for any purposes (including Transit). </a:t>
            </a:r>
          </a:p>
          <a:p>
            <a:pPr marL="0" indent="0">
              <a:spcAft>
                <a:spcPts val="400"/>
              </a:spcAft>
              <a:buNone/>
            </a:pPr>
            <a:endParaRPr lang="en-GB" sz="1700">
              <a:latin typeface="Calibri"/>
              <a:cs typeface="Calibri"/>
            </a:endParaRPr>
          </a:p>
          <a:p>
            <a:pPr marL="269875" indent="-269875">
              <a:spcAft>
                <a:spcPts val="400"/>
              </a:spcAft>
            </a:pPr>
            <a:endParaRPr lang="en-GB" sz="1700"/>
          </a:p>
        </p:txBody>
      </p:sp>
      <p:sp>
        <p:nvSpPr>
          <p:cNvPr id="4" name="Slide Number Placeholder 3">
            <a:extLst>
              <a:ext uri="{FF2B5EF4-FFF2-40B4-BE49-F238E27FC236}">
                <a16:creationId xmlns:a16="http://schemas.microsoft.com/office/drawing/2014/main" id="{FC08D062-9DBB-49AF-827F-1876644AF425}"/>
              </a:ext>
            </a:extLst>
          </p:cNvPr>
          <p:cNvSpPr>
            <a:spLocks noGrp="1"/>
          </p:cNvSpPr>
          <p:nvPr>
            <p:ph type="sldNum" sz="quarter" idx="10"/>
          </p:nvPr>
        </p:nvSpPr>
        <p:spPr/>
        <p:txBody>
          <a:bodyPr/>
          <a:lstStyle/>
          <a:p>
            <a:pPr>
              <a:defRPr/>
            </a:pPr>
            <a:fld id="{33932FC1-F83D-4223-BCC6-34681F250449}" type="slidenum">
              <a:rPr lang="en-US"/>
              <a:pPr>
                <a:defRPr/>
              </a:pPr>
              <a:t>13</a:t>
            </a:fld>
            <a:endParaRPr lang="en-US"/>
          </a:p>
        </p:txBody>
      </p:sp>
      <p:sp>
        <p:nvSpPr>
          <p:cNvPr id="5" name="Footer Placeholder 4">
            <a:extLst>
              <a:ext uri="{FF2B5EF4-FFF2-40B4-BE49-F238E27FC236}">
                <a16:creationId xmlns:a16="http://schemas.microsoft.com/office/drawing/2014/main" id="{346EF819-A3F7-4109-B906-679099A2A991}"/>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8137000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6D976-A693-414D-AD4B-DD2933B5617C}"/>
              </a:ext>
            </a:extLst>
          </p:cNvPr>
          <p:cNvSpPr>
            <a:spLocks noGrp="1"/>
          </p:cNvSpPr>
          <p:nvPr>
            <p:ph type="title"/>
          </p:nvPr>
        </p:nvSpPr>
        <p:spPr>
          <a:xfrm>
            <a:off x="206477" y="177146"/>
            <a:ext cx="10972800" cy="831850"/>
          </a:xfrm>
        </p:spPr>
        <p:txBody>
          <a:bodyPr/>
          <a:lstStyle/>
          <a:p>
            <a:r>
              <a:rPr lang="en-GB">
                <a:latin typeface="Calibri"/>
                <a:cs typeface="Calibri"/>
              </a:rPr>
              <a:t>Border location operator  </a:t>
            </a:r>
            <a:endParaRPr lang="en-GB"/>
          </a:p>
        </p:txBody>
      </p:sp>
      <p:sp>
        <p:nvSpPr>
          <p:cNvPr id="3" name="Content Placeholder 2">
            <a:extLst>
              <a:ext uri="{FF2B5EF4-FFF2-40B4-BE49-F238E27FC236}">
                <a16:creationId xmlns:a16="http://schemas.microsoft.com/office/drawing/2014/main" id="{34515716-6B6D-4659-99D5-50C69F229BD0}"/>
              </a:ext>
            </a:extLst>
          </p:cNvPr>
          <p:cNvSpPr>
            <a:spLocks noGrp="1"/>
          </p:cNvSpPr>
          <p:nvPr>
            <p:ph idx="1"/>
          </p:nvPr>
        </p:nvSpPr>
        <p:spPr>
          <a:xfrm>
            <a:off x="206477" y="708865"/>
            <a:ext cx="11566423" cy="5814267"/>
          </a:xfrm>
        </p:spPr>
        <p:txBody>
          <a:bodyPr/>
          <a:lstStyle/>
          <a:p>
            <a:pPr marL="0" indent="0" algn="just">
              <a:spcAft>
                <a:spcPts val="600"/>
              </a:spcAft>
              <a:buNone/>
            </a:pPr>
            <a:r>
              <a:rPr lang="en-GB" sz="1600" b="1" dirty="0">
                <a:latin typeface="Calibri"/>
                <a:cs typeface="Calibri"/>
              </a:rPr>
              <a:t>What do I need to do? </a:t>
            </a:r>
          </a:p>
          <a:p>
            <a:pPr marL="0" indent="0" algn="just">
              <a:buNone/>
            </a:pPr>
            <a:r>
              <a:rPr lang="en-GB" sz="1600" dirty="0">
                <a:latin typeface="Calibri"/>
                <a:cs typeface="Calibri"/>
              </a:rPr>
              <a:t>As an approved border location, we expect you to work with HMG to ensure goods moving through your location are subject to appropriate customs controls.  </a:t>
            </a:r>
          </a:p>
          <a:p>
            <a:pPr marL="0" indent="0" algn="just">
              <a:buNone/>
            </a:pPr>
            <a:r>
              <a:rPr lang="en-GB" sz="1600" dirty="0">
                <a:latin typeface="Calibri"/>
                <a:cs typeface="Calibri"/>
              </a:rPr>
              <a:t>The first thing you should do is </a:t>
            </a:r>
            <a:r>
              <a:rPr lang="en-GB" sz="1600" u="sng" dirty="0">
                <a:latin typeface="Calibri"/>
                <a:cs typeface="Calibri"/>
              </a:rPr>
              <a:t>decide whether you want to become a Temporary Storage location or choose to use the Pre-Lodgement model for imports and Transit movements</a:t>
            </a:r>
            <a:r>
              <a:rPr lang="en-GB" sz="1600" dirty="0">
                <a:latin typeface="Calibri"/>
                <a:cs typeface="Calibri"/>
              </a:rPr>
              <a:t>. </a:t>
            </a:r>
          </a:p>
          <a:p>
            <a:pPr marL="0" indent="0" algn="just">
              <a:buNone/>
            </a:pPr>
            <a:r>
              <a:rPr lang="en-GB" sz="1600" dirty="0">
                <a:latin typeface="Calibri"/>
                <a:cs typeface="Calibri"/>
              </a:rPr>
              <a:t>If you choose to make use of the Pre-Lodgement model you will need to:</a:t>
            </a:r>
          </a:p>
          <a:p>
            <a:pPr marL="452120" lvl="1" indent="-276225" algn="just">
              <a:spcAft>
                <a:spcPts val="400"/>
              </a:spcAft>
              <a:buFont typeface="+mj-lt"/>
              <a:buAutoNum type="arabicPeriod"/>
            </a:pPr>
            <a:r>
              <a:rPr lang="en-GB" sz="1600" dirty="0">
                <a:latin typeface="Calibri"/>
                <a:ea typeface="Geneva"/>
                <a:cs typeface="Calibri"/>
              </a:rPr>
              <a:t>Ensure goods are not allowed to arrive at your location without pre-lodged declarations. To do this, you can:</a:t>
            </a:r>
          </a:p>
          <a:p>
            <a:pPr marL="628650" lvl="2" indent="-274320" algn="just">
              <a:spcAft>
                <a:spcPts val="400"/>
              </a:spcAft>
              <a:buFont typeface="+mj-lt"/>
              <a:buAutoNum type="alphaLcParenR"/>
            </a:pPr>
            <a:r>
              <a:rPr lang="en-GB" sz="1600" dirty="0">
                <a:latin typeface="Calibri"/>
                <a:ea typeface="Geneva"/>
                <a:cs typeface="Calibri"/>
              </a:rPr>
              <a:t>Work with us to ensure you are listed as a Ro-Ro location where pre-lodgement is legally mandated (if you have space </a:t>
            </a:r>
            <a:r>
              <a:rPr lang="en-GB" sz="1600" dirty="0">
                <a:solidFill>
                  <a:srgbClr val="3B3A3D"/>
                </a:solidFill>
                <a:latin typeface="Calibri"/>
                <a:ea typeface="Geneva"/>
                <a:cs typeface="Calibri"/>
              </a:rPr>
              <a:t>constrain</a:t>
            </a:r>
            <a:r>
              <a:rPr lang="en-GB" sz="1600" i="1" dirty="0">
                <a:latin typeface="Calibri"/>
                <a:ea typeface="Geneva"/>
                <a:cs typeface="Calibri"/>
              </a:rPr>
              <a:t>t</a:t>
            </a:r>
            <a:r>
              <a:rPr lang="en-GB" sz="1600" dirty="0">
                <a:latin typeface="Calibri"/>
                <a:ea typeface="Geneva"/>
                <a:cs typeface="Calibri"/>
              </a:rPr>
              <a:t>s and your traffic is predominantly Roll-on Roll-off); or</a:t>
            </a:r>
          </a:p>
          <a:p>
            <a:pPr marL="628650" lvl="2" indent="-274320" algn="just">
              <a:buFont typeface="+mj-lt"/>
              <a:buAutoNum type="alphaLcParenR"/>
            </a:pPr>
            <a:r>
              <a:rPr lang="en-GB" sz="1600" dirty="0">
                <a:latin typeface="Calibri"/>
                <a:ea typeface="Geneva" charset="0"/>
                <a:cs typeface="Calibri"/>
              </a:rPr>
              <a:t>Demonstrate that you can ensure through commercial arrangements with your users that goods without declarations will not be allowed into your location.</a:t>
            </a:r>
          </a:p>
          <a:p>
            <a:pPr marL="452120" lvl="1" indent="-276225" algn="just">
              <a:buFont typeface="+mj-lt"/>
              <a:buAutoNum type="arabicPeriod"/>
            </a:pPr>
            <a:r>
              <a:rPr lang="en-GB" sz="1600" dirty="0">
                <a:latin typeface="Calibri"/>
                <a:cs typeface="Calibri"/>
              </a:rPr>
              <a:t>Work with us to define which reasonable steps you will take to ensure goods that are identified as needing a check are controlled upon arrival (e.g. by helping HMG to indicate to drivers whether they need to proceed to a specific location for a check).</a:t>
            </a:r>
          </a:p>
          <a:p>
            <a:pPr marL="0" indent="0" algn="just">
              <a:spcAft>
                <a:spcPts val="600"/>
              </a:spcAft>
              <a:buNone/>
            </a:pPr>
            <a:r>
              <a:rPr lang="en-GB" sz="1600" b="1" dirty="0">
                <a:latin typeface="Calibri"/>
                <a:cs typeface="Calibri"/>
              </a:rPr>
              <a:t>Points to consider</a:t>
            </a:r>
          </a:p>
          <a:p>
            <a:pPr marL="0" indent="0">
              <a:lnSpc>
                <a:spcPct val="100000"/>
              </a:lnSpc>
              <a:buNone/>
            </a:pPr>
            <a:r>
              <a:rPr lang="en-GB" sz="1600" dirty="0">
                <a:latin typeface="Calibri"/>
                <a:cs typeface="Calibri"/>
              </a:rPr>
              <a:t>If you choose the Pre-Lodgement model, you will not be able to offer your customers the opportunity to place their goods into Temporary Storage at the frontier for up to 90 days before having to make a customs declaration.</a:t>
            </a:r>
          </a:p>
          <a:p>
            <a:pPr marL="0" indent="0">
              <a:lnSpc>
                <a:spcPct val="100000"/>
              </a:lnSpc>
              <a:buNone/>
            </a:pPr>
            <a:r>
              <a:rPr lang="en-GB" sz="1600" dirty="0"/>
              <a:t>You may also want to consider whether to operate as an Office of Departure or Office of Destination under the Common Transit Convention.</a:t>
            </a:r>
          </a:p>
          <a:p>
            <a:pPr marL="612775" lvl="1" indent="-342900" algn="just">
              <a:buFont typeface="+mj-lt"/>
              <a:buAutoNum type="arabicPeriod"/>
            </a:pPr>
            <a:endParaRPr lang="en-GB" sz="1600" dirty="0">
              <a:latin typeface="Calibri"/>
              <a:cs typeface="Calibri"/>
            </a:endParaRPr>
          </a:p>
          <a:p>
            <a:pPr marL="269875" indent="-269875"/>
            <a:endParaRPr lang="en-GB" sz="1600" dirty="0"/>
          </a:p>
          <a:p>
            <a:pPr marL="269875" indent="-269875"/>
            <a:endParaRPr lang="en-GB" sz="1600" dirty="0"/>
          </a:p>
          <a:p>
            <a:pPr marL="269875" indent="-269875"/>
            <a:endParaRPr lang="en-GB" sz="1600" dirty="0">
              <a:latin typeface="Calibri"/>
              <a:cs typeface="Calibri"/>
            </a:endParaRPr>
          </a:p>
          <a:p>
            <a:pPr marL="269875" indent="-269875"/>
            <a:endParaRPr lang="en-GB" sz="1600" dirty="0"/>
          </a:p>
        </p:txBody>
      </p:sp>
      <p:sp>
        <p:nvSpPr>
          <p:cNvPr id="4" name="Slide Number Placeholder 3">
            <a:extLst>
              <a:ext uri="{FF2B5EF4-FFF2-40B4-BE49-F238E27FC236}">
                <a16:creationId xmlns:a16="http://schemas.microsoft.com/office/drawing/2014/main" id="{FC08D062-9DBB-49AF-827F-1876644AF425}"/>
              </a:ext>
            </a:extLst>
          </p:cNvPr>
          <p:cNvSpPr>
            <a:spLocks noGrp="1"/>
          </p:cNvSpPr>
          <p:nvPr>
            <p:ph type="sldNum" sz="quarter" idx="10"/>
          </p:nvPr>
        </p:nvSpPr>
        <p:spPr/>
        <p:txBody>
          <a:bodyPr/>
          <a:lstStyle/>
          <a:p>
            <a:pPr>
              <a:defRPr/>
            </a:pPr>
            <a:fld id="{33932FC1-F83D-4223-BCC6-34681F250449}" type="slidenum">
              <a:rPr lang="en-US"/>
              <a:pPr>
                <a:defRPr/>
              </a:pPr>
              <a:t>14</a:t>
            </a:fld>
            <a:endParaRPr lang="en-US"/>
          </a:p>
        </p:txBody>
      </p:sp>
      <p:sp>
        <p:nvSpPr>
          <p:cNvPr id="5" name="Footer Placeholder 4">
            <a:extLst>
              <a:ext uri="{FF2B5EF4-FFF2-40B4-BE49-F238E27FC236}">
                <a16:creationId xmlns:a16="http://schemas.microsoft.com/office/drawing/2014/main" id="{D8236DF6-45A3-471E-B0E7-3AF9AD521021}"/>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87358477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69FA-5777-4DE2-9268-1969C2D3E7A9}"/>
              </a:ext>
            </a:extLst>
          </p:cNvPr>
          <p:cNvSpPr>
            <a:spLocks noGrp="1"/>
          </p:cNvSpPr>
          <p:nvPr>
            <p:ph type="title"/>
          </p:nvPr>
        </p:nvSpPr>
        <p:spPr>
          <a:xfrm>
            <a:off x="243571" y="405202"/>
            <a:ext cx="10972800" cy="831850"/>
          </a:xfrm>
        </p:spPr>
        <p:txBody>
          <a:bodyPr/>
          <a:lstStyle/>
          <a:p>
            <a:r>
              <a:rPr lang="en-GB"/>
              <a:t>Goods Vehicle Movement Service Imports Overview </a:t>
            </a:r>
          </a:p>
        </p:txBody>
      </p:sp>
      <p:sp>
        <p:nvSpPr>
          <p:cNvPr id="4" name="Slide Number Placeholder 3">
            <a:extLst>
              <a:ext uri="{FF2B5EF4-FFF2-40B4-BE49-F238E27FC236}">
                <a16:creationId xmlns:a16="http://schemas.microsoft.com/office/drawing/2014/main" id="{867E81A3-F391-43CF-B39A-77B25F278A55}"/>
              </a:ext>
            </a:extLst>
          </p:cNvPr>
          <p:cNvSpPr>
            <a:spLocks noGrp="1"/>
          </p:cNvSpPr>
          <p:nvPr>
            <p:ph type="sldNum" sz="quarter" idx="10"/>
          </p:nvPr>
        </p:nvSpPr>
        <p:spPr/>
        <p:txBody>
          <a:bodyPr/>
          <a:lstStyle/>
          <a:p>
            <a:pPr>
              <a:defRPr/>
            </a:pPr>
            <a:fld id="{33932FC1-F83D-4223-BCC6-34681F250449}" type="slidenum">
              <a:rPr lang="en-US" smtClean="0"/>
              <a:pPr>
                <a:defRPr/>
              </a:pPr>
              <a:t>15</a:t>
            </a:fld>
            <a:endParaRPr lang="en-US"/>
          </a:p>
        </p:txBody>
      </p:sp>
      <p:grpSp>
        <p:nvGrpSpPr>
          <p:cNvPr id="14" name="Group 13">
            <a:extLst>
              <a:ext uri="{FF2B5EF4-FFF2-40B4-BE49-F238E27FC236}">
                <a16:creationId xmlns:a16="http://schemas.microsoft.com/office/drawing/2014/main" id="{468D4E43-4A40-47FB-925C-908BC6A7015D}"/>
              </a:ext>
            </a:extLst>
          </p:cNvPr>
          <p:cNvGrpSpPr/>
          <p:nvPr/>
        </p:nvGrpSpPr>
        <p:grpSpPr>
          <a:xfrm>
            <a:off x="1200278" y="2885728"/>
            <a:ext cx="2732627" cy="3072279"/>
            <a:chOff x="1278934" y="2910348"/>
            <a:chExt cx="2732627" cy="3072279"/>
          </a:xfrm>
        </p:grpSpPr>
        <p:pic>
          <p:nvPicPr>
            <p:cNvPr id="11" name="Picture 10" descr="A close up of a logo&#10;&#10;Description generated with very high confidence">
              <a:extLst>
                <a:ext uri="{FF2B5EF4-FFF2-40B4-BE49-F238E27FC236}">
                  <a16:creationId xmlns:a16="http://schemas.microsoft.com/office/drawing/2014/main" id="{034A1C44-34BA-4A1A-BE13-D0FF0B1DB63E}"/>
                </a:ext>
              </a:extLst>
            </p:cNvPr>
            <p:cNvPicPr>
              <a:picLocks noChangeAspect="1"/>
            </p:cNvPicPr>
            <p:nvPr/>
          </p:nvPicPr>
          <p:blipFill>
            <a:blip r:embed="rId2"/>
            <a:stretch>
              <a:fillRect/>
            </a:stretch>
          </p:blipFill>
          <p:spPr>
            <a:xfrm>
              <a:off x="1278934" y="2910348"/>
              <a:ext cx="2732627" cy="3072279"/>
            </a:xfrm>
            <a:prstGeom prst="rect">
              <a:avLst/>
            </a:prstGeom>
            <a:noFill/>
            <a:ln cap="flat">
              <a:noFill/>
            </a:ln>
          </p:spPr>
        </p:pic>
        <p:sp>
          <p:nvSpPr>
            <p:cNvPr id="6" name="TextBox 8">
              <a:extLst>
                <a:ext uri="{FF2B5EF4-FFF2-40B4-BE49-F238E27FC236}">
                  <a16:creationId xmlns:a16="http://schemas.microsoft.com/office/drawing/2014/main" id="{9EE9C4E3-6A96-4E9F-9C05-C1EE6151BF0F}"/>
                </a:ext>
              </a:extLst>
            </p:cNvPr>
            <p:cNvSpPr txBox="1"/>
            <p:nvPr/>
          </p:nvSpPr>
          <p:spPr>
            <a:xfrm>
              <a:off x="1362507" y="3053798"/>
              <a:ext cx="2565479" cy="2569934"/>
            </a:xfrm>
            <a:prstGeom prst="rect">
              <a:avLst/>
            </a:prstGeom>
            <a:noFill/>
            <a:ln cap="flat">
              <a:noFill/>
            </a:ln>
          </p:spPr>
          <p:txBody>
            <a:bodyPr vert="horz" wrap="square" lIns="91440" tIns="45720" rIns="91440" bIns="45720" anchor="t" anchorCtr="0" compatLnSpc="1">
              <a:spAutoFit/>
            </a:bodyPr>
            <a:lstStyle/>
            <a:p>
              <a:pPr fontAlgn="auto" hangingPunct="1">
                <a:spcBef>
                  <a:spcPts val="0"/>
                </a:spcBef>
                <a:spcAft>
                  <a:spcPts val="600"/>
                </a:spcAf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ea typeface="Geneva"/>
                  <a:cs typeface="Calibri"/>
                </a:rPr>
                <a:t>Haulier</a:t>
              </a:r>
              <a:r>
                <a:rPr lang="en-GB" sz="1600" b="1">
                  <a:latin typeface="Calibri"/>
                  <a:ea typeface="Geneva"/>
                  <a:cs typeface="Calibri"/>
                </a:rPr>
                <a:t>/Intermediary</a:t>
              </a:r>
              <a:endParaRPr lang="en-GB" sz="1600" b="1" i="0" u="none" strike="noStrike" cap="none" spc="0" baseline="0">
                <a:solidFill>
                  <a:srgbClr val="000000"/>
                </a:solidFill>
                <a:uFillTx/>
                <a:latin typeface="Calibri"/>
                <a:ea typeface="Geneva"/>
                <a:cs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Generate a Goods Movement Reference (GMR) for each </a:t>
              </a:r>
              <a:r>
                <a:rPr lang="en-GB" sz="1400">
                  <a:latin typeface="Calibri"/>
                  <a:ea typeface="Geneva"/>
                  <a:cs typeface="Calibri"/>
                </a:rPr>
                <a:t>vehicle </a:t>
              </a:r>
              <a:r>
                <a:rPr lang="en-GB" sz="1400" b="0" i="0" u="none" strike="noStrike" kern="1200" cap="none" spc="0" baseline="0">
                  <a:solidFill>
                    <a:srgbClr val="000000"/>
                  </a:solidFill>
                  <a:uFillTx/>
                  <a:latin typeface="Calibri"/>
                  <a:ea typeface="Geneva"/>
                  <a:cs typeface="Calibri"/>
                </a:rPr>
                <a:t>from within the Goods Vehicle Movement Service and populate this with unique reference details for all customs declarations: </a:t>
              </a:r>
              <a:endParaRPr lang="en-GB" sz="1400" b="0" i="0" u="none" strike="noStrike" kern="1200" cap="none" spc="0" baseline="0">
                <a:solidFill>
                  <a:srgbClr val="000000"/>
                </a:solidFill>
                <a:uFillTx/>
                <a:latin typeface="Calibri" pitchFamily="34"/>
                <a:cs typeface="Calibri" pitchFamily="34"/>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Import</a:t>
              </a:r>
              <a:endParaRPr lang="en-GB" sz="1400" b="0" i="0" u="none" strike="noStrike" kern="1200" cap="none" spc="0" baseline="0">
                <a:solidFill>
                  <a:srgbClr val="000000"/>
                </a:solidFill>
                <a:uFillTx/>
                <a:latin typeface="Calibri" pitchFamily="34"/>
                <a:cs typeface="Calibri"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Safety and Security</a:t>
              </a:r>
              <a:endParaRPr lang="en-GB" sz="1400" b="0" i="0" u="none" strike="noStrike" kern="0" cap="none" spc="0" baseline="0">
                <a:solidFill>
                  <a:srgbClr val="000000"/>
                </a:solidFill>
                <a:uFillTx/>
                <a:latin typeface="Calibri"/>
                <a:ea typeface="Geneva"/>
                <a:cs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CTC Transit</a:t>
              </a:r>
            </a:p>
          </p:txBody>
        </p:sp>
      </p:grpSp>
      <p:grpSp>
        <p:nvGrpSpPr>
          <p:cNvPr id="15" name="Group 14">
            <a:extLst>
              <a:ext uri="{FF2B5EF4-FFF2-40B4-BE49-F238E27FC236}">
                <a16:creationId xmlns:a16="http://schemas.microsoft.com/office/drawing/2014/main" id="{72DAAA26-24C1-43AB-AEB8-17CEFE06F6E4}"/>
              </a:ext>
            </a:extLst>
          </p:cNvPr>
          <p:cNvGrpSpPr/>
          <p:nvPr/>
        </p:nvGrpSpPr>
        <p:grpSpPr>
          <a:xfrm>
            <a:off x="4617434" y="2885728"/>
            <a:ext cx="2714819" cy="3047836"/>
            <a:chOff x="4696090" y="2910348"/>
            <a:chExt cx="2714819" cy="3047836"/>
          </a:xfrm>
        </p:grpSpPr>
        <p:pic>
          <p:nvPicPr>
            <p:cNvPr id="10" name="Picture 12" descr="A picture containing bird&#10;&#10;Description generated with very high confidence">
              <a:extLst>
                <a:ext uri="{FF2B5EF4-FFF2-40B4-BE49-F238E27FC236}">
                  <a16:creationId xmlns:a16="http://schemas.microsoft.com/office/drawing/2014/main" id="{08928D79-8BE2-4EB6-9BAF-31137AF40F9B}"/>
                </a:ext>
              </a:extLst>
            </p:cNvPr>
            <p:cNvPicPr>
              <a:picLocks noChangeAspect="1"/>
            </p:cNvPicPr>
            <p:nvPr/>
          </p:nvPicPr>
          <p:blipFill>
            <a:blip r:embed="rId3"/>
            <a:stretch>
              <a:fillRect/>
            </a:stretch>
          </p:blipFill>
          <p:spPr>
            <a:xfrm>
              <a:off x="4696090" y="2910348"/>
              <a:ext cx="2714819" cy="3047836"/>
            </a:xfrm>
            <a:prstGeom prst="rect">
              <a:avLst/>
            </a:prstGeom>
            <a:noFill/>
            <a:ln cap="flat">
              <a:noFill/>
            </a:ln>
          </p:spPr>
        </p:pic>
        <p:sp>
          <p:nvSpPr>
            <p:cNvPr id="7" name="Rectangle 5">
              <a:extLst>
                <a:ext uri="{FF2B5EF4-FFF2-40B4-BE49-F238E27FC236}">
                  <a16:creationId xmlns:a16="http://schemas.microsoft.com/office/drawing/2014/main" id="{A61B34D4-7F0B-4728-8738-40E9F1627727}"/>
                </a:ext>
              </a:extLst>
            </p:cNvPr>
            <p:cNvSpPr/>
            <p:nvPr/>
          </p:nvSpPr>
          <p:spPr>
            <a:xfrm>
              <a:off x="4806845" y="3053798"/>
              <a:ext cx="2528020" cy="25699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ea typeface="Geneva"/>
                </a:rPr>
                <a:t>Carrier / </a:t>
              </a:r>
              <a:r>
                <a:rPr lang="en-GB" sz="1600" b="1">
                  <a:latin typeface="Calibri"/>
                  <a:ea typeface="Geneva"/>
                </a:rPr>
                <a:t>Location</a:t>
              </a:r>
              <a:endParaRPr lang="en-GB" sz="1600" b="1" i="0" u="none" strike="noStrike" kern="1200" cap="none" spc="0" baseline="0">
                <a:solidFill>
                  <a:srgbClr val="000000"/>
                </a:solidFill>
                <a:uFillTx/>
                <a:latin typeface="Calibri"/>
                <a:ea typeface="Genev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rPr>
                <a:t>Validate GMR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Calibri"/>
                <a:ea typeface="Genev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rPr>
                <a:t>Trigger automatic arrival / complete Office of Transit function (if applicable) by sending the GMR to HMG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a:latin typeface="Calibri"/>
                <a:ea typeface="Geneva"/>
              </a:endParaRPr>
            </a:p>
            <a:p>
              <a:pPr>
                <a:spcBef>
                  <a:spcPts val="0"/>
                </a:spcBef>
                <a:spcAft>
                  <a:spcPts val="0"/>
                </a:spcAft>
                <a:defRPr sz="1800" b="0" i="0" u="none" strike="noStrike" kern="0" cap="none" spc="0" baseline="0">
                  <a:solidFill>
                    <a:srgbClr val="000000"/>
                  </a:solidFill>
                  <a:uFillTx/>
                </a:defRPr>
              </a:pPr>
              <a:r>
                <a:rPr lang="en-GB" sz="1400">
                  <a:latin typeface="Calibri"/>
                  <a:ea typeface="Geneva"/>
                  <a:cs typeface="Calibri"/>
                </a:rPr>
                <a:t>Independently </a:t>
              </a:r>
              <a:r>
                <a:rPr lang="en-GB" sz="1400" b="0" i="0" u="none" strike="noStrike" kern="0" cap="none" spc="0" baseline="0">
                  <a:solidFill>
                    <a:srgbClr val="000000"/>
                  </a:solidFill>
                  <a:uFillTx/>
                  <a:latin typeface="Calibri"/>
                  <a:ea typeface="Geneva"/>
                  <a:cs typeface="Calibri"/>
                </a:rPr>
                <a:t>capture the </a:t>
              </a:r>
              <a:r>
                <a:rPr lang="en-GB" sz="1400" b="0" i="0" u="none" strike="noStrike" kern="0" cap="none" spc="0" baseline="0">
                  <a:solidFill>
                    <a:schemeClr val="tx1"/>
                  </a:solidFill>
                  <a:uFillTx/>
                  <a:latin typeface="Calibri"/>
                  <a:ea typeface="Geneva"/>
                  <a:cs typeface="Calibri"/>
                </a:rPr>
                <a:t>vehicle </a:t>
              </a:r>
              <a:r>
                <a:rPr lang="en-GB" sz="1400">
                  <a:solidFill>
                    <a:schemeClr val="tx1"/>
                  </a:solidFill>
                  <a:latin typeface="Calibri"/>
                  <a:ea typeface="Geneva"/>
                  <a:cs typeface="Calibri"/>
                </a:rPr>
                <a:t>registration number/ trailer registration number</a:t>
              </a:r>
              <a:endParaRPr lang="en-GB">
                <a:solidFill>
                  <a:schemeClr val="tx1"/>
                </a:solidFill>
              </a:endParaRPr>
            </a:p>
          </p:txBody>
        </p:sp>
      </p:grpSp>
      <p:grpSp>
        <p:nvGrpSpPr>
          <p:cNvPr id="16" name="Group 15">
            <a:extLst>
              <a:ext uri="{FF2B5EF4-FFF2-40B4-BE49-F238E27FC236}">
                <a16:creationId xmlns:a16="http://schemas.microsoft.com/office/drawing/2014/main" id="{F30E673E-0032-44A0-AFC9-53CC187FA9B7}"/>
              </a:ext>
            </a:extLst>
          </p:cNvPr>
          <p:cNvGrpSpPr/>
          <p:nvPr/>
        </p:nvGrpSpPr>
        <p:grpSpPr>
          <a:xfrm>
            <a:off x="7996990" y="2885536"/>
            <a:ext cx="2714819" cy="3047836"/>
            <a:chOff x="8095438" y="2910348"/>
            <a:chExt cx="2714819" cy="3047836"/>
          </a:xfrm>
        </p:grpSpPr>
        <p:pic>
          <p:nvPicPr>
            <p:cNvPr id="12" name="Picture 14" descr="A picture containing bird&#10;&#10;Description generated with very high confidence">
              <a:extLst>
                <a:ext uri="{FF2B5EF4-FFF2-40B4-BE49-F238E27FC236}">
                  <a16:creationId xmlns:a16="http://schemas.microsoft.com/office/drawing/2014/main" id="{B08437B5-7279-49A1-9EA8-4C02FEC8AB5F}"/>
                </a:ext>
              </a:extLst>
            </p:cNvPr>
            <p:cNvPicPr>
              <a:picLocks noChangeAspect="1"/>
            </p:cNvPicPr>
            <p:nvPr/>
          </p:nvPicPr>
          <p:blipFill>
            <a:blip r:embed="rId4"/>
            <a:stretch>
              <a:fillRect/>
            </a:stretch>
          </p:blipFill>
          <p:spPr>
            <a:xfrm>
              <a:off x="8095438" y="2910348"/>
              <a:ext cx="2714819" cy="3047836"/>
            </a:xfrm>
            <a:prstGeom prst="rect">
              <a:avLst/>
            </a:prstGeom>
            <a:noFill/>
            <a:ln cap="flat">
              <a:noFill/>
            </a:ln>
          </p:spPr>
        </p:pic>
        <p:sp>
          <p:nvSpPr>
            <p:cNvPr id="8" name="TextBox 12">
              <a:extLst>
                <a:ext uri="{FF2B5EF4-FFF2-40B4-BE49-F238E27FC236}">
                  <a16:creationId xmlns:a16="http://schemas.microsoft.com/office/drawing/2014/main" id="{234E3ABC-1875-4873-A9C7-FE23F6F1BF28}"/>
                </a:ext>
              </a:extLst>
            </p:cNvPr>
            <p:cNvSpPr txBox="1"/>
            <p:nvPr/>
          </p:nvSpPr>
          <p:spPr>
            <a:xfrm>
              <a:off x="8183928" y="3053798"/>
              <a:ext cx="2474240" cy="186974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rPr>
                <a:t>HMG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rPr>
                <a:t>Risking carried out by HMG on declarations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rPr>
                <a:t>Status update notification sent to person in control of the goods before they arrive</a:t>
              </a:r>
              <a:endParaRPr lang="en-GB" sz="28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50" b="1" i="0" u="none" strike="noStrike" kern="1200" cap="none" spc="0" baseline="0">
                <a:solidFill>
                  <a:srgbClr val="000000"/>
                </a:solidFill>
                <a:uFillTx/>
                <a:latin typeface="Calibri"/>
              </a:endParaRPr>
            </a:p>
          </p:txBody>
        </p:sp>
      </p:grpSp>
      <p:pic>
        <p:nvPicPr>
          <p:cNvPr id="3" name="Picture 12" descr="A picture containing drawing&#10;&#10;Description generated with very high confidence">
            <a:extLst>
              <a:ext uri="{FF2B5EF4-FFF2-40B4-BE49-F238E27FC236}">
                <a16:creationId xmlns:a16="http://schemas.microsoft.com/office/drawing/2014/main" id="{E1EC5BD6-523C-4898-B5C5-421346F2408B}"/>
              </a:ext>
            </a:extLst>
          </p:cNvPr>
          <p:cNvPicPr>
            <a:picLocks noChangeAspect="1"/>
          </p:cNvPicPr>
          <p:nvPr/>
        </p:nvPicPr>
        <p:blipFill>
          <a:blip r:embed="rId5"/>
          <a:stretch>
            <a:fillRect/>
          </a:stretch>
        </p:blipFill>
        <p:spPr>
          <a:xfrm>
            <a:off x="905530" y="1400718"/>
            <a:ext cx="10046523" cy="1420732"/>
          </a:xfrm>
          <a:prstGeom prst="rect">
            <a:avLst/>
          </a:prstGeom>
        </p:spPr>
      </p:pic>
      <p:sp>
        <p:nvSpPr>
          <p:cNvPr id="5" name="Footer Placeholder 4">
            <a:extLst>
              <a:ext uri="{FF2B5EF4-FFF2-40B4-BE49-F238E27FC236}">
                <a16:creationId xmlns:a16="http://schemas.microsoft.com/office/drawing/2014/main" id="{F31587EB-2C7B-4B24-96D4-FA1AB5259DA5}"/>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99274479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69FA-5777-4DE2-9268-1969C2D3E7A9}"/>
              </a:ext>
            </a:extLst>
          </p:cNvPr>
          <p:cNvSpPr>
            <a:spLocks noGrp="1"/>
          </p:cNvSpPr>
          <p:nvPr>
            <p:ph type="title"/>
          </p:nvPr>
        </p:nvSpPr>
        <p:spPr>
          <a:xfrm>
            <a:off x="249321" y="392176"/>
            <a:ext cx="10972800" cy="831850"/>
          </a:xfrm>
        </p:spPr>
        <p:txBody>
          <a:bodyPr/>
          <a:lstStyle/>
          <a:p>
            <a:r>
              <a:rPr lang="en-GB"/>
              <a:t>Goods Vehicle Movement Service Exports Overview </a:t>
            </a:r>
          </a:p>
        </p:txBody>
      </p:sp>
      <p:sp>
        <p:nvSpPr>
          <p:cNvPr id="4" name="Slide Number Placeholder 3">
            <a:extLst>
              <a:ext uri="{FF2B5EF4-FFF2-40B4-BE49-F238E27FC236}">
                <a16:creationId xmlns:a16="http://schemas.microsoft.com/office/drawing/2014/main" id="{867E81A3-F391-43CF-B39A-77B25F278A55}"/>
              </a:ext>
            </a:extLst>
          </p:cNvPr>
          <p:cNvSpPr>
            <a:spLocks noGrp="1"/>
          </p:cNvSpPr>
          <p:nvPr>
            <p:ph type="sldNum" sz="quarter" idx="10"/>
          </p:nvPr>
        </p:nvSpPr>
        <p:spPr/>
        <p:txBody>
          <a:bodyPr/>
          <a:lstStyle/>
          <a:p>
            <a:pPr>
              <a:defRPr/>
            </a:pPr>
            <a:fld id="{33932FC1-F83D-4223-BCC6-34681F250449}" type="slidenum">
              <a:rPr lang="en-US" smtClean="0"/>
              <a:pPr>
                <a:defRPr/>
              </a:pPr>
              <a:t>16</a:t>
            </a:fld>
            <a:endParaRPr lang="en-US"/>
          </a:p>
        </p:txBody>
      </p:sp>
      <p:grpSp>
        <p:nvGrpSpPr>
          <p:cNvPr id="14" name="Group 13">
            <a:extLst>
              <a:ext uri="{FF2B5EF4-FFF2-40B4-BE49-F238E27FC236}">
                <a16:creationId xmlns:a16="http://schemas.microsoft.com/office/drawing/2014/main" id="{468D4E43-4A40-47FB-925C-908BC6A7015D}"/>
              </a:ext>
            </a:extLst>
          </p:cNvPr>
          <p:cNvGrpSpPr/>
          <p:nvPr/>
        </p:nvGrpSpPr>
        <p:grpSpPr>
          <a:xfrm>
            <a:off x="994913" y="3015985"/>
            <a:ext cx="3151517" cy="3246864"/>
            <a:chOff x="1278934" y="2910348"/>
            <a:chExt cx="2732627" cy="3246864"/>
          </a:xfrm>
        </p:grpSpPr>
        <p:pic>
          <p:nvPicPr>
            <p:cNvPr id="11" name="Picture 10" descr="A close up of a logo&#10;&#10;Description generated with very high confidence">
              <a:extLst>
                <a:ext uri="{FF2B5EF4-FFF2-40B4-BE49-F238E27FC236}">
                  <a16:creationId xmlns:a16="http://schemas.microsoft.com/office/drawing/2014/main" id="{034A1C44-34BA-4A1A-BE13-D0FF0B1DB63E}"/>
                </a:ext>
              </a:extLst>
            </p:cNvPr>
            <p:cNvPicPr>
              <a:picLocks noChangeAspect="1"/>
            </p:cNvPicPr>
            <p:nvPr/>
          </p:nvPicPr>
          <p:blipFill>
            <a:blip r:embed="rId2"/>
            <a:stretch>
              <a:fillRect/>
            </a:stretch>
          </p:blipFill>
          <p:spPr>
            <a:xfrm>
              <a:off x="1278934" y="2910348"/>
              <a:ext cx="2732627" cy="3246864"/>
            </a:xfrm>
            <a:prstGeom prst="rect">
              <a:avLst/>
            </a:prstGeom>
            <a:noFill/>
            <a:ln cap="flat">
              <a:noFill/>
            </a:ln>
          </p:spPr>
        </p:pic>
        <p:sp>
          <p:nvSpPr>
            <p:cNvPr id="6" name="TextBox 8">
              <a:extLst>
                <a:ext uri="{FF2B5EF4-FFF2-40B4-BE49-F238E27FC236}">
                  <a16:creationId xmlns:a16="http://schemas.microsoft.com/office/drawing/2014/main" id="{9EE9C4E3-6A96-4E9F-9C05-C1EE6151BF0F}"/>
                </a:ext>
              </a:extLst>
            </p:cNvPr>
            <p:cNvSpPr txBox="1"/>
            <p:nvPr/>
          </p:nvSpPr>
          <p:spPr>
            <a:xfrm>
              <a:off x="1362507" y="3053798"/>
              <a:ext cx="2565479" cy="3103414"/>
            </a:xfrm>
            <a:prstGeom prst="rect">
              <a:avLst/>
            </a:prstGeom>
            <a:noFill/>
            <a:ln cap="flat">
              <a:noFill/>
            </a:ln>
          </p:spPr>
          <p:txBody>
            <a:bodyPr vert="horz" wrap="square" lIns="91440" tIns="45720" rIns="91440" bIns="45720" anchor="t" anchorCtr="0" compatLnSpc="1">
              <a:spAutoFit/>
            </a:bodyPr>
            <a:lstStyle/>
            <a:p>
              <a:pPr fontAlgn="auto" hangingPunct="1">
                <a:spcBef>
                  <a:spcPts val="0"/>
                </a:spcBef>
                <a:spcAft>
                  <a:spcPts val="600"/>
                </a:spcAf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ea typeface="Geneva"/>
                  <a:cs typeface="Calibri"/>
                </a:rPr>
                <a:t>Haulier</a:t>
              </a:r>
              <a:r>
                <a:rPr lang="en-GB" sz="1600" b="1">
                  <a:latin typeface="Calibri"/>
                  <a:ea typeface="Geneva"/>
                  <a:cs typeface="Calibri"/>
                </a:rPr>
                <a:t>/Intermediary</a:t>
              </a:r>
              <a:endParaRPr lang="en-GB" sz="1600" b="1" i="0" u="none" strike="noStrike" cap="none" spc="0" baseline="0">
                <a:solidFill>
                  <a:srgbClr val="000000"/>
                </a:solidFill>
                <a:uFillTx/>
                <a:latin typeface="Calibri"/>
                <a:ea typeface="Geneva"/>
                <a:cs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Generate a Goods Movement Reference (GMR) for each </a:t>
              </a:r>
              <a:r>
                <a:rPr lang="en-GB" sz="1400">
                  <a:latin typeface="Calibri"/>
                  <a:ea typeface="Geneva"/>
                  <a:cs typeface="Calibri"/>
                </a:rPr>
                <a:t>vehicle </a:t>
              </a:r>
              <a:r>
                <a:rPr lang="en-GB" sz="1400" b="0" i="0" u="none" strike="noStrike" kern="1200" cap="none" spc="0" baseline="0">
                  <a:solidFill>
                    <a:srgbClr val="000000"/>
                  </a:solidFill>
                  <a:uFillTx/>
                  <a:latin typeface="Calibri"/>
                  <a:ea typeface="Geneva"/>
                  <a:cs typeface="Calibri"/>
                </a:rPr>
                <a:t>from within the Goods Vehicle Movement Service and populate this with unique reference details for all customs declarations: </a:t>
              </a:r>
              <a:endParaRPr lang="en-GB" sz="1400" b="0" i="0" u="none" strike="noStrike" kern="1200" cap="none" spc="0" baseline="0">
                <a:solidFill>
                  <a:srgbClr val="000000"/>
                </a:solidFill>
                <a:uFillTx/>
                <a:latin typeface="Calibri" pitchFamily="34"/>
                <a:cs typeface="Calibri"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Export (containing S&amp;S information)</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cs typeface="Calibri"/>
                </a:rPr>
                <a:t>CTC Transit</a:t>
              </a:r>
            </a:p>
            <a:p>
              <a:pPr marR="0" lvl="0" algn="l" defTabSz="914400" rtl="0" fontAlgn="auto" hangingPunct="1">
                <a:lnSpc>
                  <a:spcPct val="100000"/>
                </a:lnSpc>
                <a:spcBef>
                  <a:spcPts val="800"/>
                </a:spcBef>
                <a:spcAft>
                  <a:spcPts val="0"/>
                </a:spcAft>
                <a:buSzPct val="100000"/>
                <a:tabLst/>
                <a:defRPr sz="1800" b="0" i="0" u="none" strike="noStrike" kern="0" cap="none" spc="0" baseline="0">
                  <a:solidFill>
                    <a:srgbClr val="000000"/>
                  </a:solidFill>
                  <a:uFillTx/>
                </a:defRPr>
              </a:pPr>
              <a:r>
                <a:rPr lang="en-GB" sz="1400">
                  <a:latin typeface="Calibri"/>
                  <a:ea typeface="Geneva"/>
                  <a:cs typeface="Calibri"/>
                </a:rPr>
                <a:t>For RoRo, await Permission to Progress to proceed to the port of departure.</a:t>
              </a:r>
              <a:endParaRPr lang="en-GB" sz="1400" b="0" i="0" u="none" strike="noStrike" kern="1200" cap="none" spc="0" baseline="0">
                <a:solidFill>
                  <a:srgbClr val="000000"/>
                </a:solidFill>
                <a:uFillTx/>
                <a:latin typeface="Calibri"/>
                <a:ea typeface="Geneva"/>
                <a:cs typeface="Calibri"/>
              </a:endParaRPr>
            </a:p>
          </p:txBody>
        </p:sp>
      </p:grpSp>
      <p:grpSp>
        <p:nvGrpSpPr>
          <p:cNvPr id="15" name="Group 14">
            <a:extLst>
              <a:ext uri="{FF2B5EF4-FFF2-40B4-BE49-F238E27FC236}">
                <a16:creationId xmlns:a16="http://schemas.microsoft.com/office/drawing/2014/main" id="{72DAAA26-24C1-43AB-AEB8-17CEFE06F6E4}"/>
              </a:ext>
            </a:extLst>
          </p:cNvPr>
          <p:cNvGrpSpPr/>
          <p:nvPr/>
        </p:nvGrpSpPr>
        <p:grpSpPr>
          <a:xfrm>
            <a:off x="4714300" y="3000307"/>
            <a:ext cx="2714819" cy="3262542"/>
            <a:chOff x="4696090" y="2910348"/>
            <a:chExt cx="2714819" cy="3047836"/>
          </a:xfrm>
        </p:grpSpPr>
        <p:pic>
          <p:nvPicPr>
            <p:cNvPr id="10" name="Picture 12" descr="A picture containing bird&#10;&#10;Description generated with very high confidence">
              <a:extLst>
                <a:ext uri="{FF2B5EF4-FFF2-40B4-BE49-F238E27FC236}">
                  <a16:creationId xmlns:a16="http://schemas.microsoft.com/office/drawing/2014/main" id="{08928D79-8BE2-4EB6-9BAF-31137AF40F9B}"/>
                </a:ext>
              </a:extLst>
            </p:cNvPr>
            <p:cNvPicPr>
              <a:picLocks noChangeAspect="1"/>
            </p:cNvPicPr>
            <p:nvPr/>
          </p:nvPicPr>
          <p:blipFill>
            <a:blip r:embed="rId3"/>
            <a:stretch>
              <a:fillRect/>
            </a:stretch>
          </p:blipFill>
          <p:spPr>
            <a:xfrm>
              <a:off x="4696090" y="2910348"/>
              <a:ext cx="2714819" cy="3047836"/>
            </a:xfrm>
            <a:prstGeom prst="rect">
              <a:avLst/>
            </a:prstGeom>
            <a:noFill/>
            <a:ln cap="flat">
              <a:noFill/>
            </a:ln>
          </p:spPr>
        </p:pic>
        <p:sp>
          <p:nvSpPr>
            <p:cNvPr id="7" name="Rectangle 5">
              <a:extLst>
                <a:ext uri="{FF2B5EF4-FFF2-40B4-BE49-F238E27FC236}">
                  <a16:creationId xmlns:a16="http://schemas.microsoft.com/office/drawing/2014/main" id="{A61B34D4-7F0B-4728-8738-40E9F1627727}"/>
                </a:ext>
              </a:extLst>
            </p:cNvPr>
            <p:cNvSpPr/>
            <p:nvPr/>
          </p:nvSpPr>
          <p:spPr>
            <a:xfrm>
              <a:off x="4806845" y="3053798"/>
              <a:ext cx="2528020" cy="1998278"/>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ea typeface="Geneva"/>
                </a:rPr>
                <a:t>Carrier / </a:t>
              </a:r>
              <a:r>
                <a:rPr lang="en-GB" sz="1600" b="1">
                  <a:latin typeface="Calibri"/>
                  <a:ea typeface="Geneva"/>
                </a:rPr>
                <a:t>Location</a:t>
              </a:r>
              <a:endParaRPr lang="en-GB" sz="1600" b="1" i="0" u="none" strike="noStrike" kern="1200" cap="none" spc="0" baseline="0">
                <a:solidFill>
                  <a:srgbClr val="000000"/>
                </a:solidFill>
                <a:uFillTx/>
                <a:latin typeface="Calibri"/>
                <a:ea typeface="Genev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rPr>
                <a:t>Validate GMR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1"/>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ea typeface="Geneva"/>
                </a:rPr>
                <a:t>Trigger re-arrival process and automated departure</a:t>
              </a:r>
            </a:p>
            <a:p>
              <a:pPr>
                <a:spcBef>
                  <a:spcPts val="0"/>
                </a:spcBef>
                <a:spcAft>
                  <a:spcPts val="0"/>
                </a:spcAft>
                <a:defRPr sz="1800" b="0" i="0" u="none" strike="noStrike" kern="0" cap="none" spc="0" baseline="0">
                  <a:solidFill>
                    <a:srgbClr val="000000"/>
                  </a:solidFill>
                  <a:uFillTx/>
                </a:defRPr>
              </a:pPr>
              <a:endParaRPr lang="en-GB" sz="1400">
                <a:latin typeface="Calibri"/>
              </a:endParaRPr>
            </a:p>
            <a:p>
              <a:pPr>
                <a:spcBef>
                  <a:spcPts val="0"/>
                </a:spcBef>
                <a:spcAft>
                  <a:spcPts val="0"/>
                </a:spcAft>
                <a:defRPr sz="1800" b="0" i="0" u="none" strike="noStrike" kern="0" cap="none" spc="0" baseline="0">
                  <a:solidFill>
                    <a:srgbClr val="000000"/>
                  </a:solidFill>
                  <a:uFillTx/>
                </a:defRPr>
              </a:pPr>
              <a:r>
                <a:rPr lang="en-GB" sz="1400">
                  <a:latin typeface="Calibri"/>
                  <a:ea typeface="Geneva"/>
                  <a:cs typeface="Calibri"/>
                </a:rPr>
                <a:t>Independently capture the </a:t>
              </a:r>
              <a:r>
                <a:rPr lang="en-GB" sz="1400">
                  <a:solidFill>
                    <a:schemeClr val="tx1"/>
                  </a:solidFill>
                  <a:latin typeface="Calibri"/>
                  <a:ea typeface="Geneva"/>
                  <a:cs typeface="Calibri"/>
                </a:rPr>
                <a:t>vehicle registration number/ trailer registration number</a:t>
              </a:r>
              <a:endParaRPr lang="en-GB">
                <a:solidFill>
                  <a:schemeClr val="tx1"/>
                </a:solidFill>
              </a:endParaRPr>
            </a:p>
          </p:txBody>
        </p:sp>
      </p:grpSp>
      <p:grpSp>
        <p:nvGrpSpPr>
          <p:cNvPr id="16" name="Group 15">
            <a:extLst>
              <a:ext uri="{FF2B5EF4-FFF2-40B4-BE49-F238E27FC236}">
                <a16:creationId xmlns:a16="http://schemas.microsoft.com/office/drawing/2014/main" id="{F30E673E-0032-44A0-AFC9-53CC187FA9B7}"/>
              </a:ext>
            </a:extLst>
          </p:cNvPr>
          <p:cNvGrpSpPr/>
          <p:nvPr/>
        </p:nvGrpSpPr>
        <p:grpSpPr>
          <a:xfrm>
            <a:off x="7996990" y="3015793"/>
            <a:ext cx="2714819" cy="3262542"/>
            <a:chOff x="8095438" y="2910348"/>
            <a:chExt cx="2714819" cy="3047836"/>
          </a:xfrm>
        </p:grpSpPr>
        <p:pic>
          <p:nvPicPr>
            <p:cNvPr id="12" name="Picture 14" descr="A picture containing bird&#10;&#10;Description generated with very high confidence">
              <a:extLst>
                <a:ext uri="{FF2B5EF4-FFF2-40B4-BE49-F238E27FC236}">
                  <a16:creationId xmlns:a16="http://schemas.microsoft.com/office/drawing/2014/main" id="{B08437B5-7279-49A1-9EA8-4C02FEC8AB5F}"/>
                </a:ext>
              </a:extLst>
            </p:cNvPr>
            <p:cNvPicPr>
              <a:picLocks noChangeAspect="1"/>
            </p:cNvPicPr>
            <p:nvPr/>
          </p:nvPicPr>
          <p:blipFill>
            <a:blip r:embed="rId4"/>
            <a:stretch>
              <a:fillRect/>
            </a:stretch>
          </p:blipFill>
          <p:spPr>
            <a:xfrm>
              <a:off x="8095438" y="2910348"/>
              <a:ext cx="2714819" cy="3047836"/>
            </a:xfrm>
            <a:prstGeom prst="rect">
              <a:avLst/>
            </a:prstGeom>
            <a:noFill/>
            <a:ln cap="flat">
              <a:noFill/>
            </a:ln>
          </p:spPr>
        </p:pic>
        <p:sp>
          <p:nvSpPr>
            <p:cNvPr id="8" name="TextBox 12">
              <a:extLst>
                <a:ext uri="{FF2B5EF4-FFF2-40B4-BE49-F238E27FC236}">
                  <a16:creationId xmlns:a16="http://schemas.microsoft.com/office/drawing/2014/main" id="{234E3ABC-1875-4873-A9C7-FE23F6F1BF28}"/>
                </a:ext>
              </a:extLst>
            </p:cNvPr>
            <p:cNvSpPr txBox="1"/>
            <p:nvPr/>
          </p:nvSpPr>
          <p:spPr>
            <a:xfrm>
              <a:off x="8183928" y="3053798"/>
              <a:ext cx="2474240" cy="100796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libri"/>
                </a:rPr>
                <a:t>HMG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rPr>
                <a:t>Receive notification that goods have departed</a:t>
              </a:r>
              <a:endParaRPr lang="en-GB" sz="28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50" b="1" i="0" u="none" strike="noStrike" kern="1200" cap="none" spc="0" baseline="0">
                <a:solidFill>
                  <a:srgbClr val="000000"/>
                </a:solidFill>
                <a:uFillTx/>
                <a:latin typeface="Calibri"/>
              </a:endParaRPr>
            </a:p>
          </p:txBody>
        </p:sp>
      </p:grpSp>
      <p:pic>
        <p:nvPicPr>
          <p:cNvPr id="3" name="Picture 12" descr="A picture containing drawing&#10;&#10;Description generated with very high confidence">
            <a:extLst>
              <a:ext uri="{FF2B5EF4-FFF2-40B4-BE49-F238E27FC236}">
                <a16:creationId xmlns:a16="http://schemas.microsoft.com/office/drawing/2014/main" id="{E1EC5BD6-523C-4898-B5C5-421346F2408B}"/>
              </a:ext>
            </a:extLst>
          </p:cNvPr>
          <p:cNvPicPr>
            <a:picLocks noChangeAspect="1"/>
          </p:cNvPicPr>
          <p:nvPr/>
        </p:nvPicPr>
        <p:blipFill>
          <a:blip r:embed="rId5"/>
          <a:stretch>
            <a:fillRect/>
          </a:stretch>
        </p:blipFill>
        <p:spPr>
          <a:xfrm>
            <a:off x="905530" y="1361641"/>
            <a:ext cx="10046523" cy="1420732"/>
          </a:xfrm>
          <a:prstGeom prst="rect">
            <a:avLst/>
          </a:prstGeom>
        </p:spPr>
      </p:pic>
      <p:sp>
        <p:nvSpPr>
          <p:cNvPr id="5" name="Footer Placeholder 4">
            <a:extLst>
              <a:ext uri="{FF2B5EF4-FFF2-40B4-BE49-F238E27FC236}">
                <a16:creationId xmlns:a16="http://schemas.microsoft.com/office/drawing/2014/main" id="{1EB57D62-EBDA-4334-A2E9-922AD07C652E}"/>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72968663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A4AD-82B5-48A2-8A5F-FFA9B56C6FEF}"/>
              </a:ext>
            </a:extLst>
          </p:cNvPr>
          <p:cNvSpPr>
            <a:spLocks noGrp="1"/>
          </p:cNvSpPr>
          <p:nvPr>
            <p:ph type="title"/>
          </p:nvPr>
        </p:nvSpPr>
        <p:spPr>
          <a:xfrm>
            <a:off x="609600" y="2730606"/>
            <a:ext cx="10972800" cy="831850"/>
          </a:xfrm>
        </p:spPr>
        <p:txBody>
          <a:bodyPr/>
          <a:lstStyle/>
          <a:p>
            <a:r>
              <a:rPr lang="en-GB" sz="4000"/>
              <a:t>Safety and Security</a:t>
            </a:r>
          </a:p>
        </p:txBody>
      </p:sp>
      <p:sp>
        <p:nvSpPr>
          <p:cNvPr id="4" name="Slide Number Placeholder 3">
            <a:extLst>
              <a:ext uri="{FF2B5EF4-FFF2-40B4-BE49-F238E27FC236}">
                <a16:creationId xmlns:a16="http://schemas.microsoft.com/office/drawing/2014/main" id="{39292A37-AF20-4A6C-ACA1-DEC1CBC899B5}"/>
              </a:ext>
            </a:extLst>
          </p:cNvPr>
          <p:cNvSpPr>
            <a:spLocks noGrp="1"/>
          </p:cNvSpPr>
          <p:nvPr>
            <p:ph type="sldNum" sz="quarter" idx="10"/>
          </p:nvPr>
        </p:nvSpPr>
        <p:spPr/>
        <p:txBody>
          <a:bodyPr/>
          <a:lstStyle/>
          <a:p>
            <a:pPr>
              <a:defRPr/>
            </a:pPr>
            <a:fld id="{33932FC1-F83D-4223-BCC6-34681F250449}" type="slidenum">
              <a:rPr lang="en-US" smtClean="0"/>
              <a:pPr>
                <a:defRPr/>
              </a:pPr>
              <a:t>17</a:t>
            </a:fld>
            <a:endParaRPr lang="en-US"/>
          </a:p>
        </p:txBody>
      </p:sp>
      <p:sp>
        <p:nvSpPr>
          <p:cNvPr id="3" name="Footer Placeholder 2">
            <a:extLst>
              <a:ext uri="{FF2B5EF4-FFF2-40B4-BE49-F238E27FC236}">
                <a16:creationId xmlns:a16="http://schemas.microsoft.com/office/drawing/2014/main" id="{6BBCB2CA-99E7-4D5A-80DA-FB2B16482BE9}"/>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416133808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2DC7B-CBC7-478A-9C33-6A673A5242F5}"/>
              </a:ext>
            </a:extLst>
          </p:cNvPr>
          <p:cNvSpPr>
            <a:spLocks noGrp="1"/>
          </p:cNvSpPr>
          <p:nvPr>
            <p:ph type="title"/>
          </p:nvPr>
        </p:nvSpPr>
        <p:spPr/>
        <p:txBody>
          <a:bodyPr/>
          <a:lstStyle/>
          <a:p>
            <a:r>
              <a:rPr lang="en-GB">
                <a:latin typeface="Calibri"/>
                <a:cs typeface="Calibri"/>
              </a:rPr>
              <a:t>Safety and Security from July 2021 - Importing</a:t>
            </a:r>
            <a:endParaRPr lang="en-GB"/>
          </a:p>
        </p:txBody>
      </p:sp>
      <p:sp>
        <p:nvSpPr>
          <p:cNvPr id="3" name="Content Placeholder 2">
            <a:extLst>
              <a:ext uri="{FF2B5EF4-FFF2-40B4-BE49-F238E27FC236}">
                <a16:creationId xmlns:a16="http://schemas.microsoft.com/office/drawing/2014/main" id="{8E144FFA-2FB1-4164-9510-71ADCEA2302A}"/>
              </a:ext>
            </a:extLst>
          </p:cNvPr>
          <p:cNvSpPr>
            <a:spLocks noGrp="1"/>
          </p:cNvSpPr>
          <p:nvPr>
            <p:ph idx="1"/>
          </p:nvPr>
        </p:nvSpPr>
        <p:spPr>
          <a:xfrm>
            <a:off x="476250" y="1252724"/>
            <a:ext cx="11191875" cy="5290951"/>
          </a:xfrm>
        </p:spPr>
        <p:txBody>
          <a:bodyPr/>
          <a:lstStyle/>
          <a:p>
            <a:pPr marL="269875" indent="-269875"/>
            <a:r>
              <a:rPr lang="en-GB" sz="1800">
                <a:latin typeface="Calibri"/>
                <a:cs typeface="Calibri"/>
              </a:rPr>
              <a:t>Goods imported to the UK will need an Entry Summary Declaration submitted via the S&amp;S GB system.</a:t>
            </a:r>
          </a:p>
          <a:p>
            <a:pPr marL="269875" indent="-269875"/>
            <a:r>
              <a:rPr lang="en-GB" sz="1800">
                <a:latin typeface="Calibri"/>
                <a:cs typeface="Calibri"/>
              </a:rPr>
              <a:t>This information will need to be provided by the “carrier” which is defined as: </a:t>
            </a:r>
          </a:p>
          <a:p>
            <a:pPr marL="555625" lvl="1" indent="-285750">
              <a:buFont typeface="Courier New" panose="02070309020205020404" pitchFamily="49" charset="0"/>
              <a:buChar char="o"/>
            </a:pPr>
            <a:r>
              <a:rPr lang="en-GB" sz="1800">
                <a:latin typeface="Calibri"/>
                <a:ea typeface="Geneva"/>
                <a:cs typeface="Calibri"/>
              </a:rPr>
              <a:t>For Unaccompanied goods – shipping or Air Freight operator </a:t>
            </a:r>
          </a:p>
          <a:p>
            <a:pPr marL="555625" lvl="1" indent="-285750">
              <a:buFont typeface="Courier New" panose="02070309020205020404" pitchFamily="49" charset="0"/>
              <a:buChar char="o"/>
            </a:pPr>
            <a:r>
              <a:rPr lang="en-GB" sz="1800">
                <a:latin typeface="Calibri"/>
                <a:ea typeface="Geneva"/>
                <a:cs typeface="Calibri"/>
              </a:rPr>
              <a:t>For Accompanied goods – haulier </a:t>
            </a:r>
          </a:p>
          <a:p>
            <a:pPr marL="269875" indent="-269875"/>
            <a:r>
              <a:rPr lang="en-GB" sz="1800">
                <a:latin typeface="Calibri"/>
                <a:cs typeface="Calibri"/>
              </a:rPr>
              <a:t>This can be done either via:</a:t>
            </a:r>
          </a:p>
          <a:p>
            <a:pPr marL="555625" lvl="1" indent="-285750">
              <a:buFont typeface="Courier New" panose="02070309020205020404" pitchFamily="49" charset="0"/>
              <a:buChar char="o"/>
            </a:pPr>
            <a:r>
              <a:rPr lang="en-GB" sz="1800">
                <a:latin typeface="Calibri"/>
                <a:ea typeface="Geneva"/>
                <a:cs typeface="Calibri"/>
              </a:rPr>
              <a:t>Trader Front End, you need a Government Gateway user ID and password, if you do not have a user ID, you can create one. The purchase of relevant software to interact with HMRC system from a Software Developer will be required.</a:t>
            </a:r>
          </a:p>
          <a:p>
            <a:pPr marL="555625" lvl="1" indent="-285750">
              <a:buFont typeface="Courier New" panose="02070309020205020404" pitchFamily="49" charset="0"/>
              <a:buChar char="o"/>
            </a:pPr>
            <a:r>
              <a:rPr lang="en-GB" sz="1800">
                <a:latin typeface="Calibri"/>
                <a:ea typeface="Geneva"/>
                <a:cs typeface="Calibri"/>
              </a:rPr>
              <a:t>Community System Providers (CSPs)</a:t>
            </a:r>
          </a:p>
          <a:p>
            <a:pPr marL="269875" indent="-269875"/>
            <a:r>
              <a:rPr lang="en-GB" sz="1800">
                <a:latin typeface="Calibri"/>
                <a:cs typeface="Calibri"/>
              </a:rPr>
              <a:t>To submit this information you will need to register for a GB EORI number for moving goods which can be applied for via </a:t>
            </a:r>
            <a:r>
              <a:rPr lang="en-GB" sz="1800">
                <a:solidFill>
                  <a:schemeClr val="accent6"/>
                </a:solidFill>
                <a:latin typeface="Calibri"/>
                <a:cs typeface="Calibri"/>
                <a:hlinkClick r:id="rId2"/>
              </a:rPr>
              <a:t>https://www.gov.uk/eori</a:t>
            </a:r>
            <a:endParaRPr lang="en-GB" sz="1800">
              <a:solidFill>
                <a:schemeClr val="accent6"/>
              </a:solidFill>
              <a:latin typeface="Calibri"/>
              <a:cs typeface="Calibri"/>
            </a:endParaRPr>
          </a:p>
          <a:p>
            <a:pPr marL="269875" indent="-269875"/>
            <a:r>
              <a:rPr lang="en-GB" sz="1800">
                <a:latin typeface="Calibri"/>
                <a:cs typeface="Calibri"/>
              </a:rPr>
              <a:t>Those who currently implement Anti Smuggling Nets (ASNs) to conduct risking procedures, will not need to submit an Entry Summary Declarations.</a:t>
            </a:r>
          </a:p>
          <a:p>
            <a:pPr marL="269875" indent="-269875"/>
            <a:r>
              <a:rPr lang="en-GB" sz="1800">
                <a:latin typeface="Calibri"/>
                <a:cs typeface="Calibri"/>
              </a:rPr>
              <a:t>Special permits/licenses are required for restricted and controlled goods. Further information can be found on: </a:t>
            </a:r>
            <a:r>
              <a:rPr lang="en-GB" sz="1800">
                <a:solidFill>
                  <a:schemeClr val="accent6"/>
                </a:solidFill>
                <a:latin typeface="Calibri"/>
                <a:cs typeface="Calibri"/>
                <a:hlinkClick r:id="rId3"/>
              </a:rPr>
              <a:t>https://www.gov.uk/starting-to-import/import-licences-and-certificates</a:t>
            </a:r>
            <a:r>
              <a:rPr lang="en-GB" sz="1800">
                <a:solidFill>
                  <a:schemeClr val="accent6"/>
                </a:solidFill>
                <a:latin typeface="Calibri"/>
                <a:cs typeface="Calibri"/>
              </a:rPr>
              <a:t> </a:t>
            </a:r>
            <a:endParaRPr lang="en-GB" sz="1800">
              <a:solidFill>
                <a:schemeClr val="accent6"/>
              </a:solidFill>
            </a:endParaRPr>
          </a:p>
          <a:p>
            <a:pPr marL="269875" indent="-269875"/>
            <a:endParaRPr lang="en-GB" sz="1800"/>
          </a:p>
        </p:txBody>
      </p:sp>
      <p:sp>
        <p:nvSpPr>
          <p:cNvPr id="4" name="Slide Number Placeholder 3">
            <a:extLst>
              <a:ext uri="{FF2B5EF4-FFF2-40B4-BE49-F238E27FC236}">
                <a16:creationId xmlns:a16="http://schemas.microsoft.com/office/drawing/2014/main" id="{A0EE7E44-57A2-4E2F-BB75-B3CAC3F7C2F8}"/>
              </a:ext>
            </a:extLst>
          </p:cNvPr>
          <p:cNvSpPr>
            <a:spLocks noGrp="1"/>
          </p:cNvSpPr>
          <p:nvPr>
            <p:ph type="sldNum" sz="quarter" idx="10"/>
          </p:nvPr>
        </p:nvSpPr>
        <p:spPr/>
        <p:txBody>
          <a:bodyPr/>
          <a:lstStyle/>
          <a:p>
            <a:pPr>
              <a:defRPr/>
            </a:pPr>
            <a:fld id="{33932FC1-F83D-4223-BCC6-34681F250449}" type="slidenum">
              <a:rPr lang="en-US"/>
              <a:pPr>
                <a:defRPr/>
              </a:pPr>
              <a:t>18</a:t>
            </a:fld>
            <a:endParaRPr lang="en-US"/>
          </a:p>
        </p:txBody>
      </p:sp>
      <p:sp>
        <p:nvSpPr>
          <p:cNvPr id="5" name="Footer Placeholder 4">
            <a:extLst>
              <a:ext uri="{FF2B5EF4-FFF2-40B4-BE49-F238E27FC236}">
                <a16:creationId xmlns:a16="http://schemas.microsoft.com/office/drawing/2014/main" id="{4DA47941-51D0-40A8-BA59-DE4B46D901AB}"/>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3473324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DB69-D7E8-476C-A478-34969EAF8533}"/>
              </a:ext>
            </a:extLst>
          </p:cNvPr>
          <p:cNvSpPr>
            <a:spLocks noGrp="1"/>
          </p:cNvSpPr>
          <p:nvPr>
            <p:ph type="title"/>
          </p:nvPr>
        </p:nvSpPr>
        <p:spPr/>
        <p:txBody>
          <a:bodyPr/>
          <a:lstStyle/>
          <a:p>
            <a:r>
              <a:rPr lang="en-GB">
                <a:latin typeface="Calibri"/>
                <a:cs typeface="Calibri"/>
              </a:rPr>
              <a:t>Safety and Security from July 2021 - Importing</a:t>
            </a:r>
            <a:endParaRPr lang="en-GB"/>
          </a:p>
        </p:txBody>
      </p:sp>
      <p:graphicFrame>
        <p:nvGraphicFramePr>
          <p:cNvPr id="7" name="Content Placeholder 6">
            <a:extLst>
              <a:ext uri="{FF2B5EF4-FFF2-40B4-BE49-F238E27FC236}">
                <a16:creationId xmlns:a16="http://schemas.microsoft.com/office/drawing/2014/main" id="{542A8909-0BBB-4EE0-9918-C5C86738B796}"/>
              </a:ext>
            </a:extLst>
          </p:cNvPr>
          <p:cNvGraphicFramePr>
            <a:graphicFrameLocks noGrp="1"/>
          </p:cNvGraphicFramePr>
          <p:nvPr>
            <p:ph idx="1"/>
            <p:extLst>
              <p:ext uri="{D42A27DB-BD31-4B8C-83A1-F6EECF244321}">
                <p14:modId xmlns:p14="http://schemas.microsoft.com/office/powerpoint/2010/main" val="1386677676"/>
              </p:ext>
            </p:extLst>
          </p:nvPr>
        </p:nvGraphicFramePr>
        <p:xfrm>
          <a:off x="570016" y="1755830"/>
          <a:ext cx="10709702" cy="2669032"/>
        </p:xfrm>
        <a:graphic>
          <a:graphicData uri="http://schemas.openxmlformats.org/drawingml/2006/table">
            <a:tbl>
              <a:tblPr firstRow="1" bandRow="1">
                <a:tableStyleId>{5C22544A-7EE6-4342-B048-85BDC9FD1C3A}</a:tableStyleId>
              </a:tblPr>
              <a:tblGrid>
                <a:gridCol w="5354851">
                  <a:extLst>
                    <a:ext uri="{9D8B030D-6E8A-4147-A177-3AD203B41FA5}">
                      <a16:colId xmlns:a16="http://schemas.microsoft.com/office/drawing/2014/main" val="2004844481"/>
                    </a:ext>
                  </a:extLst>
                </a:gridCol>
                <a:gridCol w="5354851">
                  <a:extLst>
                    <a:ext uri="{9D8B030D-6E8A-4147-A177-3AD203B41FA5}">
                      <a16:colId xmlns:a16="http://schemas.microsoft.com/office/drawing/2014/main" val="3947888454"/>
                    </a:ext>
                  </a:extLst>
                </a:gridCol>
              </a:tblGrid>
              <a:tr h="185784">
                <a:tc>
                  <a:txBody>
                    <a:bodyPr/>
                    <a:lstStyle/>
                    <a:p>
                      <a:pPr marL="0" algn="l" rtl="0" eaLnBrk="1" latinLnBrk="0" hangingPunct="1">
                        <a:spcBef>
                          <a:spcPts val="0"/>
                        </a:spcBef>
                        <a:spcAft>
                          <a:spcPts val="0"/>
                        </a:spcAft>
                      </a:pPr>
                      <a:r>
                        <a:rPr lang="en-GB" sz="1400" kern="1200">
                          <a:effectLst/>
                        </a:rPr>
                        <a:t> Mode of Transport</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Timescales</a:t>
                      </a:r>
                      <a:endParaRPr lang="en-GB">
                        <a:effectLst/>
                      </a:endParaRPr>
                    </a:p>
                  </a:txBody>
                  <a:tcPr marL="0" marR="0" marT="0" marB="0" anchor="ctr"/>
                </a:tc>
                <a:extLst>
                  <a:ext uri="{0D108BD9-81ED-4DB2-BD59-A6C34878D82A}">
                    <a16:rowId xmlns:a16="http://schemas.microsoft.com/office/drawing/2014/main" val="3531796367"/>
                  </a:ext>
                </a:extLst>
              </a:tr>
              <a:tr h="306959">
                <a:tc>
                  <a:txBody>
                    <a:bodyPr/>
                    <a:lstStyle/>
                    <a:p>
                      <a:pPr marL="0" algn="l" rtl="0" eaLnBrk="1" latinLnBrk="0" hangingPunct="1">
                        <a:spcBef>
                          <a:spcPts val="0"/>
                        </a:spcBef>
                        <a:spcAft>
                          <a:spcPts val="0"/>
                        </a:spcAft>
                      </a:pPr>
                      <a:r>
                        <a:rPr lang="en-GB" sz="1400" kern="1200">
                          <a:effectLst/>
                        </a:rPr>
                        <a:t> Maritime Containerised Cargo</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24hrs before loading at departure port</a:t>
                      </a:r>
                      <a:endParaRPr lang="en-GB">
                        <a:effectLst/>
                      </a:endParaRPr>
                    </a:p>
                  </a:txBody>
                  <a:tcPr marL="0" marR="0" marT="0" marB="0" anchor="ctr"/>
                </a:tc>
                <a:extLst>
                  <a:ext uri="{0D108BD9-81ED-4DB2-BD59-A6C34878D82A}">
                    <a16:rowId xmlns:a16="http://schemas.microsoft.com/office/drawing/2014/main" val="1604507508"/>
                  </a:ext>
                </a:extLst>
              </a:tr>
              <a:tr h="306959">
                <a:tc>
                  <a:txBody>
                    <a:bodyPr/>
                    <a:lstStyle/>
                    <a:p>
                      <a:pPr marL="0" algn="l" rtl="0" eaLnBrk="1" latinLnBrk="0" hangingPunct="1">
                        <a:spcBef>
                          <a:spcPts val="0"/>
                        </a:spcBef>
                        <a:spcAft>
                          <a:spcPts val="0"/>
                        </a:spcAft>
                      </a:pPr>
                      <a:r>
                        <a:rPr lang="en-GB" sz="1400" kern="1200">
                          <a:effectLst/>
                        </a:rPr>
                        <a:t> Maritime bulk or break bulk</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4hrs before arrival in GB </a:t>
                      </a:r>
                      <a:endParaRPr lang="en-GB">
                        <a:effectLst/>
                      </a:endParaRPr>
                    </a:p>
                  </a:txBody>
                  <a:tcPr marL="0" marR="0" marT="0" marB="0" anchor="ctr"/>
                </a:tc>
                <a:extLst>
                  <a:ext uri="{0D108BD9-81ED-4DB2-BD59-A6C34878D82A}">
                    <a16:rowId xmlns:a16="http://schemas.microsoft.com/office/drawing/2014/main" val="1738640680"/>
                  </a:ext>
                </a:extLst>
              </a:tr>
              <a:tr h="306959">
                <a:tc>
                  <a:txBody>
                    <a:bodyPr/>
                    <a:lstStyle/>
                    <a:p>
                      <a:pPr marL="0" algn="l" rtl="0" eaLnBrk="1" latinLnBrk="0" hangingPunct="1">
                        <a:spcBef>
                          <a:spcPts val="0"/>
                        </a:spcBef>
                        <a:spcAft>
                          <a:spcPts val="0"/>
                        </a:spcAft>
                      </a:pPr>
                      <a:r>
                        <a:rPr lang="en-GB" sz="1400" kern="1200">
                          <a:effectLst/>
                        </a:rPr>
                        <a:t> Sea voyages less than 24hrs (Including Roll off and Roll on Ferries)</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2hrs before arrival in GB</a:t>
                      </a:r>
                      <a:endParaRPr lang="en-GB">
                        <a:effectLst/>
                      </a:endParaRPr>
                    </a:p>
                  </a:txBody>
                  <a:tcPr marL="0" marR="0" marT="0" marB="0" anchor="ctr"/>
                </a:tc>
                <a:extLst>
                  <a:ext uri="{0D108BD9-81ED-4DB2-BD59-A6C34878D82A}">
                    <a16:rowId xmlns:a16="http://schemas.microsoft.com/office/drawing/2014/main" val="406139550"/>
                  </a:ext>
                </a:extLst>
              </a:tr>
              <a:tr h="306959">
                <a:tc>
                  <a:txBody>
                    <a:bodyPr/>
                    <a:lstStyle/>
                    <a:p>
                      <a:pPr marL="0" algn="l" rtl="0" eaLnBrk="1" latinLnBrk="0" hangingPunct="1">
                        <a:spcBef>
                          <a:spcPts val="0"/>
                        </a:spcBef>
                        <a:spcAft>
                          <a:spcPts val="0"/>
                        </a:spcAft>
                      </a:pPr>
                      <a:r>
                        <a:rPr lang="en-GB" sz="1400" kern="1200">
                          <a:effectLst/>
                        </a:rPr>
                        <a:t> Short haul flights (less than 4 hours)</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time of actual take off</a:t>
                      </a:r>
                      <a:endParaRPr lang="en-GB">
                        <a:effectLst/>
                      </a:endParaRPr>
                    </a:p>
                  </a:txBody>
                  <a:tcPr marL="0" marR="0" marT="0" marB="0" anchor="ctr"/>
                </a:tc>
                <a:extLst>
                  <a:ext uri="{0D108BD9-81ED-4DB2-BD59-A6C34878D82A}">
                    <a16:rowId xmlns:a16="http://schemas.microsoft.com/office/drawing/2014/main" val="3557305486"/>
                  </a:ext>
                </a:extLst>
              </a:tr>
              <a:tr h="306959">
                <a:tc>
                  <a:txBody>
                    <a:bodyPr/>
                    <a:lstStyle/>
                    <a:p>
                      <a:pPr marL="0" algn="l" rtl="0" eaLnBrk="1" latinLnBrk="0" hangingPunct="1">
                        <a:spcBef>
                          <a:spcPts val="0"/>
                        </a:spcBef>
                        <a:spcAft>
                          <a:spcPts val="0"/>
                        </a:spcAft>
                      </a:pPr>
                      <a:r>
                        <a:rPr lang="en-GB" sz="1400" kern="1200">
                          <a:effectLst/>
                        </a:rPr>
                        <a:t> Long haul flights</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4hrs before arrival in GB</a:t>
                      </a:r>
                      <a:endParaRPr lang="en-GB">
                        <a:effectLst/>
                      </a:endParaRPr>
                    </a:p>
                  </a:txBody>
                  <a:tcPr marL="0" marR="0" marT="0" marB="0" anchor="ctr"/>
                </a:tc>
                <a:extLst>
                  <a:ext uri="{0D108BD9-81ED-4DB2-BD59-A6C34878D82A}">
                    <a16:rowId xmlns:a16="http://schemas.microsoft.com/office/drawing/2014/main" val="4052502303"/>
                  </a:ext>
                </a:extLst>
              </a:tr>
              <a:tr h="306959">
                <a:tc>
                  <a:txBody>
                    <a:bodyPr/>
                    <a:lstStyle/>
                    <a:p>
                      <a:pPr marL="0" algn="l" rtl="0" eaLnBrk="1" latinLnBrk="0" hangingPunct="1">
                        <a:spcBef>
                          <a:spcPts val="0"/>
                        </a:spcBef>
                        <a:spcAft>
                          <a:spcPts val="0"/>
                        </a:spcAft>
                      </a:pPr>
                      <a:r>
                        <a:rPr lang="en-GB" sz="1400" kern="1200">
                          <a:effectLst/>
                        </a:rPr>
                        <a:t> Rail</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2hrs before arrival at first GB Office of Entry </a:t>
                      </a:r>
                      <a:endParaRPr lang="en-GB">
                        <a:effectLst/>
                      </a:endParaRPr>
                    </a:p>
                  </a:txBody>
                  <a:tcPr marL="0" marR="0" marT="0" marB="0" anchor="ctr"/>
                </a:tc>
                <a:extLst>
                  <a:ext uri="{0D108BD9-81ED-4DB2-BD59-A6C34878D82A}">
                    <a16:rowId xmlns:a16="http://schemas.microsoft.com/office/drawing/2014/main" val="3033002716"/>
                  </a:ext>
                </a:extLst>
              </a:tr>
              <a:tr h="306959">
                <a:tc>
                  <a:txBody>
                    <a:bodyPr/>
                    <a:lstStyle/>
                    <a:p>
                      <a:pPr marL="0" algn="l" rtl="0" eaLnBrk="1" latinLnBrk="0" hangingPunct="1">
                        <a:spcBef>
                          <a:spcPts val="0"/>
                        </a:spcBef>
                        <a:spcAft>
                          <a:spcPts val="0"/>
                        </a:spcAft>
                      </a:pPr>
                      <a:r>
                        <a:rPr lang="en-GB" sz="1400" kern="1200">
                          <a:effectLst/>
                        </a:rPr>
                        <a:t> Inland water ways</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2hrs before arrival in GB</a:t>
                      </a:r>
                      <a:endParaRPr lang="en-GB">
                        <a:effectLst/>
                      </a:endParaRPr>
                    </a:p>
                  </a:txBody>
                  <a:tcPr marL="0" marR="0" marT="0" marB="0" anchor="ctr"/>
                </a:tc>
                <a:extLst>
                  <a:ext uri="{0D108BD9-81ED-4DB2-BD59-A6C34878D82A}">
                    <a16:rowId xmlns:a16="http://schemas.microsoft.com/office/drawing/2014/main" val="2870212057"/>
                  </a:ext>
                </a:extLst>
              </a:tr>
              <a:tr h="306959">
                <a:tc>
                  <a:txBody>
                    <a:bodyPr/>
                    <a:lstStyle/>
                    <a:p>
                      <a:pPr marL="0" algn="l" rtl="0" eaLnBrk="1" latinLnBrk="0" hangingPunct="1">
                        <a:spcBef>
                          <a:spcPts val="0"/>
                        </a:spcBef>
                        <a:spcAft>
                          <a:spcPts val="0"/>
                        </a:spcAft>
                      </a:pPr>
                      <a:r>
                        <a:rPr lang="en-GB" sz="1400" kern="1200">
                          <a:effectLst/>
                        </a:rPr>
                        <a:t> Road Traffic</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1hrs before arrival at the EU Eurotunnel terminal</a:t>
                      </a:r>
                      <a:endParaRPr lang="en-GB">
                        <a:effectLst/>
                      </a:endParaRPr>
                    </a:p>
                  </a:txBody>
                  <a:tcPr marL="0" marR="0" marT="0" marB="0" anchor="ctr"/>
                </a:tc>
                <a:extLst>
                  <a:ext uri="{0D108BD9-81ED-4DB2-BD59-A6C34878D82A}">
                    <a16:rowId xmlns:a16="http://schemas.microsoft.com/office/drawing/2014/main" val="4011634164"/>
                  </a:ext>
                </a:extLst>
              </a:tr>
            </a:tbl>
          </a:graphicData>
        </a:graphic>
      </p:graphicFrame>
      <p:sp>
        <p:nvSpPr>
          <p:cNvPr id="4" name="Slide Number Placeholder 3">
            <a:extLst>
              <a:ext uri="{FF2B5EF4-FFF2-40B4-BE49-F238E27FC236}">
                <a16:creationId xmlns:a16="http://schemas.microsoft.com/office/drawing/2014/main" id="{8CCADDEB-12A4-47EF-A777-F849C42EDB3B}"/>
              </a:ext>
            </a:extLst>
          </p:cNvPr>
          <p:cNvSpPr>
            <a:spLocks noGrp="1"/>
          </p:cNvSpPr>
          <p:nvPr>
            <p:ph type="sldNum" sz="quarter" idx="10"/>
          </p:nvPr>
        </p:nvSpPr>
        <p:spPr/>
        <p:txBody>
          <a:bodyPr/>
          <a:lstStyle/>
          <a:p>
            <a:pPr>
              <a:defRPr/>
            </a:pPr>
            <a:fld id="{33932FC1-F83D-4223-BCC6-34681F250449}" type="slidenum">
              <a:rPr lang="en-US"/>
              <a:pPr>
                <a:defRPr/>
              </a:pPr>
              <a:t>19</a:t>
            </a:fld>
            <a:endParaRPr lang="en-US"/>
          </a:p>
        </p:txBody>
      </p:sp>
      <p:sp>
        <p:nvSpPr>
          <p:cNvPr id="8" name="TextBox 7">
            <a:extLst>
              <a:ext uri="{FF2B5EF4-FFF2-40B4-BE49-F238E27FC236}">
                <a16:creationId xmlns:a16="http://schemas.microsoft.com/office/drawing/2014/main" id="{8477F62B-7F87-4D3D-A8BF-C455C6245A0C}"/>
              </a:ext>
            </a:extLst>
          </p:cNvPr>
          <p:cNvSpPr txBox="1"/>
          <p:nvPr/>
        </p:nvSpPr>
        <p:spPr>
          <a:xfrm>
            <a:off x="4684816" y="3230089"/>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9" name="TextBox 8">
            <a:extLst>
              <a:ext uri="{FF2B5EF4-FFF2-40B4-BE49-F238E27FC236}">
                <a16:creationId xmlns:a16="http://schemas.microsoft.com/office/drawing/2014/main" id="{C88323AF-7A9B-4815-8AD4-FFC1E4C69BB9}"/>
              </a:ext>
            </a:extLst>
          </p:cNvPr>
          <p:cNvSpPr txBox="1"/>
          <p:nvPr/>
        </p:nvSpPr>
        <p:spPr>
          <a:xfrm>
            <a:off x="617516" y="1211282"/>
            <a:ext cx="109569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800">
                <a:solidFill>
                  <a:schemeClr val="tx1"/>
                </a:solidFill>
                <a:latin typeface="Calibri"/>
                <a:ea typeface="Geneva"/>
              </a:rPr>
              <a:t>The information must be provided pre-arrival to agreed timeframes depending on the mode of transport</a:t>
            </a:r>
            <a:endParaRPr lang="en-GB" sz="1800">
              <a:solidFill>
                <a:schemeClr val="tx1"/>
              </a:solidFill>
              <a:latin typeface="Calibri"/>
            </a:endParaRPr>
          </a:p>
        </p:txBody>
      </p:sp>
      <p:sp>
        <p:nvSpPr>
          <p:cNvPr id="10" name="TextBox 9">
            <a:extLst>
              <a:ext uri="{FF2B5EF4-FFF2-40B4-BE49-F238E27FC236}">
                <a16:creationId xmlns:a16="http://schemas.microsoft.com/office/drawing/2014/main" id="{9F46E3D9-E34C-4F45-A938-8B5E91D30BFF}"/>
              </a:ext>
            </a:extLst>
          </p:cNvPr>
          <p:cNvSpPr txBox="1"/>
          <p:nvPr/>
        </p:nvSpPr>
        <p:spPr>
          <a:xfrm>
            <a:off x="532781" y="4600079"/>
            <a:ext cx="11026238"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1800">
                <a:solidFill>
                  <a:schemeClr val="tx1"/>
                </a:solidFill>
                <a:latin typeface="Calibri"/>
                <a:ea typeface="Geneva"/>
              </a:rPr>
              <a:t>After the declaration information is entered into S&amp;S GB, a movement Reference number is generated. The "carrier" will manually input the MRN into the Goods Vehicle Movement Service (GVMS).</a:t>
            </a:r>
            <a:endParaRPr lang="en-US" sz="1800">
              <a:solidFill>
                <a:schemeClr val="tx1"/>
              </a:solidFill>
              <a:latin typeface="Calibri"/>
              <a:ea typeface="Geneva"/>
            </a:endParaRPr>
          </a:p>
          <a:p>
            <a:pPr marL="342900" indent="-342900">
              <a:buFont typeface="Arial" panose="020B0604020202020204" pitchFamily="34" charset="0"/>
              <a:buChar char="•"/>
            </a:pPr>
            <a:r>
              <a:rPr lang="en-GB" sz="1800">
                <a:solidFill>
                  <a:schemeClr val="tx1"/>
                </a:solidFill>
                <a:latin typeface="Calibri"/>
                <a:ea typeface="Geneva"/>
              </a:rPr>
              <a:t>This will enable your declaration reference to be linked together so that the person moving the goods (e.g. a driver) only has to present on single reference (Goods Movement Reference or GMR) at the frontier to prove that their goods have a pre-lodged declaration.</a:t>
            </a:r>
            <a:endParaRPr lang="en-US" sz="1800">
              <a:solidFill>
                <a:schemeClr val="tx1"/>
              </a:solidFill>
              <a:latin typeface="Calibri"/>
              <a:ea typeface="Geneva"/>
            </a:endParaRPr>
          </a:p>
        </p:txBody>
      </p:sp>
      <p:sp>
        <p:nvSpPr>
          <p:cNvPr id="3" name="Footer Placeholder 2">
            <a:extLst>
              <a:ext uri="{FF2B5EF4-FFF2-40B4-BE49-F238E27FC236}">
                <a16:creationId xmlns:a16="http://schemas.microsoft.com/office/drawing/2014/main" id="{599901EF-72C1-4C9D-A772-36006D6B83B0}"/>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102418601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t>Introduction</a:t>
            </a:r>
          </a:p>
        </p:txBody>
      </p:sp>
      <p:sp>
        <p:nvSpPr>
          <p:cNvPr id="3" name="Content Placeholder 2">
            <a:extLst>
              <a:ext uri="{FF2B5EF4-FFF2-40B4-BE49-F238E27FC236}">
                <a16:creationId xmlns:a16="http://schemas.microsoft.com/office/drawing/2014/main" id="{19073719-484C-4804-B30D-C13457D5FFBF}"/>
              </a:ext>
            </a:extLst>
          </p:cNvPr>
          <p:cNvSpPr>
            <a:spLocks noGrp="1"/>
          </p:cNvSpPr>
          <p:nvPr>
            <p:ph idx="1"/>
          </p:nvPr>
        </p:nvSpPr>
        <p:spPr>
          <a:xfrm>
            <a:off x="264992" y="1004928"/>
            <a:ext cx="11583595" cy="5217792"/>
          </a:xfrm>
        </p:spPr>
        <p:txBody>
          <a:bodyPr/>
          <a:lstStyle/>
          <a:p>
            <a:pPr marL="269875" indent="-269875"/>
            <a:r>
              <a:rPr lang="en-GB" sz="1600">
                <a:latin typeface="Calibri"/>
                <a:cs typeface="Calibri"/>
              </a:rPr>
              <a:t>The Government has been clear that it will not extend the transition period that ends on the 31 December 2020. </a:t>
            </a:r>
          </a:p>
          <a:p>
            <a:pPr marL="269875" indent="-269875"/>
            <a:r>
              <a:rPr lang="en-GB" sz="1600">
                <a:latin typeface="Calibri"/>
                <a:cs typeface="Calibri"/>
              </a:rPr>
              <a:t>But it does recognise the impact that COVID-19 has had on businesses, so will be introducing border controls at the end of transition period in stages - starting with some controls from 1 January 2021 and moving to full controls for all goods from 1 July 2021.</a:t>
            </a:r>
            <a:endParaRPr lang="en-GB" sz="1600"/>
          </a:p>
          <a:p>
            <a:pPr marL="269875" indent="-269875"/>
            <a:r>
              <a:rPr lang="en-GB" sz="1600">
                <a:latin typeface="Calibri"/>
                <a:cs typeface="Calibri"/>
              </a:rPr>
              <a:t>This means that:</a:t>
            </a:r>
            <a:endParaRPr lang="en-GB" sz="1600"/>
          </a:p>
          <a:p>
            <a:pPr marL="548640" indent="-269875">
              <a:buFont typeface="Courier New" panose="020B0604020202020204" pitchFamily="34" charset="0"/>
              <a:buChar char="o"/>
            </a:pPr>
            <a:r>
              <a:rPr lang="en-GB" sz="1600">
                <a:latin typeface="Calibri"/>
                <a:cs typeface="Calibri"/>
              </a:rPr>
              <a:t>most traders importing most goods from the EU to GB will now have longer to prepare, and can delay submitting information and payment of customs duties to HMRC for up to 6 months after the point of import, with full customs requirements introduced from 1 July 2021</a:t>
            </a:r>
            <a:endParaRPr lang="en-GB" sz="1600"/>
          </a:p>
          <a:p>
            <a:pPr marL="548640" indent="-269875">
              <a:buFont typeface="Courier New" panose="020B0604020202020204" pitchFamily="34" charset="0"/>
              <a:buChar char="o"/>
            </a:pPr>
            <a:r>
              <a:rPr lang="en-GB" sz="1600">
                <a:latin typeface="Calibri"/>
                <a:cs typeface="Calibri"/>
              </a:rPr>
              <a:t>the requirement for safety and security declarations on imports Entry summary Declarations (ENS) will also be waived for 6 months</a:t>
            </a:r>
            <a:endParaRPr lang="en-GB" sz="1600"/>
          </a:p>
          <a:p>
            <a:pPr marL="548640" indent="-269875">
              <a:buFont typeface="Courier New" panose="020B0604020202020204" pitchFamily="34" charset="0"/>
              <a:buChar char="o"/>
            </a:pPr>
            <a:r>
              <a:rPr lang="en-GB" sz="1600">
                <a:latin typeface="Calibri"/>
                <a:cs typeface="Calibri"/>
              </a:rPr>
              <a:t>traders importing controlled goods will need to prepare for full customs requirements from 1 January 2021. </a:t>
            </a:r>
            <a:endParaRPr lang="en-GB" sz="1600"/>
          </a:p>
          <a:p>
            <a:pPr marL="269875" indent="-269875"/>
            <a:r>
              <a:rPr lang="en-GB" sz="1600">
                <a:latin typeface="Calibri"/>
                <a:cs typeface="Calibri"/>
              </a:rPr>
              <a:t>The UK will join the Common Transit Convention in its own right from 1 January 2021 and will be subject to the requirements of the Convention. Moving to these in stages will not be applicable. </a:t>
            </a:r>
            <a:endParaRPr lang="en-GB" sz="1600"/>
          </a:p>
          <a:p>
            <a:pPr marL="269875" indent="-269875"/>
            <a:r>
              <a:rPr lang="en-GB" sz="1600">
                <a:latin typeface="Calibri"/>
                <a:cs typeface="Calibri"/>
              </a:rPr>
              <a:t>We are committed to introducing full customs controls to ensure that we collect the correct duties at the right time, protect UK businesses and consumers and avoid any unhelpful trade distortions between the UK and the EU. </a:t>
            </a:r>
            <a:endParaRPr lang="en-GB" sz="1600"/>
          </a:p>
          <a:p>
            <a:pPr marL="269875" indent="-269875" algn="just"/>
            <a:r>
              <a:rPr lang="en-GB" sz="1600">
                <a:latin typeface="Calibri"/>
                <a:cs typeface="Calibri"/>
              </a:rPr>
              <a:t>Stakeholders have highlighted that the model currently used at container ports to control goods coming from the Rest of World would not be suitable for all border locations. Drawing on stakeholder evidence and information, we have designed a new alternative model (the Pre-Lodgement model) to achieve full customs control on EU goods from July 2021 whilst recognising the practical realities of high-volume EU-facing locations with limited space to physically hold goods.</a:t>
            </a:r>
            <a:endParaRPr lang="en-GB" sz="1600"/>
          </a:p>
          <a:p>
            <a:pPr marL="269875" indent="-269875">
              <a:lnSpc>
                <a:spcPct val="100000"/>
              </a:lnSpc>
              <a:spcAft>
                <a:spcPts val="600"/>
              </a:spcAft>
            </a:pPr>
            <a:endParaRPr lang="en-GB" sz="1700">
              <a:latin typeface="Calibri"/>
              <a:cs typeface="Calibri"/>
            </a:endParaRPr>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a:defRPr/>
            </a:pPr>
            <a:fld id="{33932FC1-F83D-4223-BCC6-34681F250449}" type="slidenum">
              <a:rPr lang="en-US" smtClean="0"/>
              <a:pPr>
                <a:defRPr/>
              </a:pPr>
              <a:t>2</a:t>
            </a:fld>
            <a:endParaRPr lang="en-US"/>
          </a:p>
        </p:txBody>
      </p:sp>
      <p:sp>
        <p:nvSpPr>
          <p:cNvPr id="5" name="Footer Placeholder 4">
            <a:extLst>
              <a:ext uri="{FF2B5EF4-FFF2-40B4-BE49-F238E27FC236}">
                <a16:creationId xmlns:a16="http://schemas.microsoft.com/office/drawing/2014/main" id="{4A52D8DE-5BE3-42AC-93C0-81C15AB01D40}"/>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83065655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3CF6-9A4A-469F-A014-F73528CC720D}"/>
              </a:ext>
            </a:extLst>
          </p:cNvPr>
          <p:cNvSpPr>
            <a:spLocks noGrp="1"/>
          </p:cNvSpPr>
          <p:nvPr>
            <p:ph type="title"/>
          </p:nvPr>
        </p:nvSpPr>
        <p:spPr/>
        <p:txBody>
          <a:bodyPr/>
          <a:lstStyle/>
          <a:p>
            <a:r>
              <a:rPr lang="en-GB">
                <a:latin typeface="Calibri"/>
                <a:cs typeface="Calibri"/>
              </a:rPr>
              <a:t>Safety and Security from January 2021 – Exporting</a:t>
            </a:r>
            <a:endParaRPr lang="en-GB"/>
          </a:p>
        </p:txBody>
      </p:sp>
      <p:sp>
        <p:nvSpPr>
          <p:cNvPr id="3" name="Content Placeholder 2">
            <a:extLst>
              <a:ext uri="{FF2B5EF4-FFF2-40B4-BE49-F238E27FC236}">
                <a16:creationId xmlns:a16="http://schemas.microsoft.com/office/drawing/2014/main" id="{F8FE8AAB-CBA6-4679-8DB1-48548F01F703}"/>
              </a:ext>
            </a:extLst>
          </p:cNvPr>
          <p:cNvSpPr>
            <a:spLocks noGrp="1"/>
          </p:cNvSpPr>
          <p:nvPr>
            <p:ph idx="1"/>
          </p:nvPr>
        </p:nvSpPr>
        <p:spPr>
          <a:xfrm>
            <a:off x="610263" y="1455174"/>
            <a:ext cx="10972800" cy="4120127"/>
          </a:xfrm>
        </p:spPr>
        <p:txBody>
          <a:bodyPr/>
          <a:lstStyle/>
          <a:p>
            <a:pPr marL="269875" indent="-269875"/>
            <a:r>
              <a:rPr lang="en-GB" sz="1800">
                <a:latin typeface="Calibri"/>
                <a:cs typeface="Calibri"/>
              </a:rPr>
              <a:t>From 1st January 2021, a customs declaration, which contains safety and security information will need to be submitted into CHIEF to export goods.</a:t>
            </a:r>
            <a:endParaRPr lang="en-GB" sz="1800"/>
          </a:p>
          <a:p>
            <a:pPr marL="269875" indent="-269875"/>
            <a:r>
              <a:rPr lang="en-GB" sz="1800">
                <a:latin typeface="Calibri"/>
                <a:cs typeface="Calibri"/>
              </a:rPr>
              <a:t>Full customs declarations and Special permits/licenses are required for restricted and controlled goods. Further information can be found on: </a:t>
            </a:r>
            <a:r>
              <a:rPr lang="en-GB" sz="1800">
                <a:solidFill>
                  <a:schemeClr val="accent6"/>
                </a:solidFill>
                <a:latin typeface="Calibri"/>
                <a:cs typeface="Calibri"/>
                <a:hlinkClick r:id="rId2"/>
              </a:rPr>
              <a:t>https://www.gov.uk/starting-to-import/import-licences-and-certificates</a:t>
            </a:r>
            <a:r>
              <a:rPr lang="en-GB" sz="1800">
                <a:solidFill>
                  <a:schemeClr val="accent6"/>
                </a:solidFill>
                <a:latin typeface="Calibri"/>
                <a:cs typeface="Calibri"/>
              </a:rPr>
              <a:t> </a:t>
            </a:r>
            <a:endParaRPr lang="en-GB" sz="1800">
              <a:solidFill>
                <a:schemeClr val="accent6"/>
              </a:solidFill>
            </a:endParaRPr>
          </a:p>
          <a:p>
            <a:pPr marL="269875" indent="-269875"/>
            <a:endParaRPr lang="en-GB"/>
          </a:p>
        </p:txBody>
      </p:sp>
      <p:sp>
        <p:nvSpPr>
          <p:cNvPr id="4" name="Slide Number Placeholder 3">
            <a:extLst>
              <a:ext uri="{FF2B5EF4-FFF2-40B4-BE49-F238E27FC236}">
                <a16:creationId xmlns:a16="http://schemas.microsoft.com/office/drawing/2014/main" id="{C521B63B-D118-4FD3-A4A2-65E4CA7EEB7A}"/>
              </a:ext>
            </a:extLst>
          </p:cNvPr>
          <p:cNvSpPr>
            <a:spLocks noGrp="1"/>
          </p:cNvSpPr>
          <p:nvPr>
            <p:ph type="sldNum" sz="quarter" idx="10"/>
          </p:nvPr>
        </p:nvSpPr>
        <p:spPr/>
        <p:txBody>
          <a:bodyPr/>
          <a:lstStyle/>
          <a:p>
            <a:pPr>
              <a:defRPr/>
            </a:pPr>
            <a:fld id="{33932FC1-F83D-4223-BCC6-34681F250449}" type="slidenum">
              <a:rPr lang="en-US"/>
              <a:pPr>
                <a:defRPr/>
              </a:pPr>
              <a:t>20</a:t>
            </a:fld>
            <a:endParaRPr lang="en-US"/>
          </a:p>
        </p:txBody>
      </p:sp>
      <p:graphicFrame>
        <p:nvGraphicFramePr>
          <p:cNvPr id="7" name="Table 6">
            <a:extLst>
              <a:ext uri="{FF2B5EF4-FFF2-40B4-BE49-F238E27FC236}">
                <a16:creationId xmlns:a16="http://schemas.microsoft.com/office/drawing/2014/main" id="{DE47CDB7-25D2-4518-88DA-DE35122FAD1E}"/>
              </a:ext>
            </a:extLst>
          </p:cNvPr>
          <p:cNvGraphicFramePr>
            <a:graphicFrameLocks noGrp="1"/>
          </p:cNvGraphicFramePr>
          <p:nvPr>
            <p:extLst>
              <p:ext uri="{D42A27DB-BD31-4B8C-83A1-F6EECF244321}">
                <p14:modId xmlns:p14="http://schemas.microsoft.com/office/powerpoint/2010/main" val="1111140753"/>
              </p:ext>
            </p:extLst>
          </p:nvPr>
        </p:nvGraphicFramePr>
        <p:xfrm>
          <a:off x="853767" y="3162436"/>
          <a:ext cx="10175568" cy="2559939"/>
        </p:xfrm>
        <a:graphic>
          <a:graphicData uri="http://schemas.openxmlformats.org/drawingml/2006/table">
            <a:tbl>
              <a:tblPr firstRow="1" bandRow="1">
                <a:tableStyleId>{5C22544A-7EE6-4342-B048-85BDC9FD1C3A}</a:tableStyleId>
              </a:tblPr>
              <a:tblGrid>
                <a:gridCol w="4588735">
                  <a:extLst>
                    <a:ext uri="{9D8B030D-6E8A-4147-A177-3AD203B41FA5}">
                      <a16:colId xmlns:a16="http://schemas.microsoft.com/office/drawing/2014/main" val="432558393"/>
                    </a:ext>
                  </a:extLst>
                </a:gridCol>
                <a:gridCol w="5586833">
                  <a:extLst>
                    <a:ext uri="{9D8B030D-6E8A-4147-A177-3AD203B41FA5}">
                      <a16:colId xmlns:a16="http://schemas.microsoft.com/office/drawing/2014/main" val="90947305"/>
                    </a:ext>
                  </a:extLst>
                </a:gridCol>
              </a:tblGrid>
              <a:tr h="419354">
                <a:tc>
                  <a:txBody>
                    <a:bodyPr/>
                    <a:lstStyle/>
                    <a:p>
                      <a:pPr marL="0" algn="l" rtl="0" eaLnBrk="1" latinLnBrk="0" hangingPunct="1">
                        <a:spcBef>
                          <a:spcPts val="0"/>
                        </a:spcBef>
                        <a:spcAft>
                          <a:spcPts val="0"/>
                        </a:spcAft>
                      </a:pPr>
                      <a:r>
                        <a:rPr lang="en-GB" sz="1400" kern="1200">
                          <a:effectLst/>
                        </a:rPr>
                        <a:t> Mode of Transport</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Timescales</a:t>
                      </a:r>
                      <a:endParaRPr lang="en-GB">
                        <a:effectLst/>
                      </a:endParaRPr>
                    </a:p>
                  </a:txBody>
                  <a:tcPr marL="0" marR="0" marT="0" marB="0" anchor="ctr"/>
                </a:tc>
                <a:extLst>
                  <a:ext uri="{0D108BD9-81ED-4DB2-BD59-A6C34878D82A}">
                    <a16:rowId xmlns:a16="http://schemas.microsoft.com/office/drawing/2014/main" val="2015446863"/>
                  </a:ext>
                </a:extLst>
              </a:tr>
              <a:tr h="433959">
                <a:tc>
                  <a:txBody>
                    <a:bodyPr/>
                    <a:lstStyle/>
                    <a:p>
                      <a:pPr marL="0" algn="l" rtl="0" eaLnBrk="1" latinLnBrk="0" hangingPunct="1">
                        <a:spcBef>
                          <a:spcPts val="0"/>
                        </a:spcBef>
                        <a:spcAft>
                          <a:spcPts val="0"/>
                        </a:spcAft>
                      </a:pPr>
                      <a:r>
                        <a:rPr lang="en-GB" sz="1400" kern="1200">
                          <a:effectLst/>
                        </a:rPr>
                        <a:t> For ‘deep sea’ containerised cargo</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24hrs before goods are loaded onto the vessel</a:t>
                      </a:r>
                      <a:endParaRPr lang="en-GB">
                        <a:effectLst/>
                      </a:endParaRPr>
                    </a:p>
                  </a:txBody>
                  <a:tcPr marL="0" marR="0" marT="0" marB="0" anchor="ctr"/>
                </a:tc>
                <a:extLst>
                  <a:ext uri="{0D108BD9-81ED-4DB2-BD59-A6C34878D82A}">
                    <a16:rowId xmlns:a16="http://schemas.microsoft.com/office/drawing/2014/main" val="1312384194"/>
                  </a:ext>
                </a:extLst>
              </a:tr>
              <a:tr h="433959">
                <a:tc>
                  <a:txBody>
                    <a:bodyPr/>
                    <a:lstStyle/>
                    <a:p>
                      <a:pPr marL="0" algn="l" rtl="0" eaLnBrk="1" latinLnBrk="0" hangingPunct="1">
                        <a:spcBef>
                          <a:spcPts val="0"/>
                        </a:spcBef>
                        <a:spcAft>
                          <a:spcPts val="0"/>
                        </a:spcAft>
                      </a:pPr>
                      <a:r>
                        <a:rPr lang="en-GB" sz="1400" kern="1200">
                          <a:effectLst/>
                        </a:rPr>
                        <a:t> For ‘short sea’ containerised cargo, </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2 hours before leaving the port</a:t>
                      </a:r>
                      <a:endParaRPr lang="en-GB">
                        <a:effectLst/>
                      </a:endParaRPr>
                    </a:p>
                  </a:txBody>
                  <a:tcPr marL="0" marR="0" marT="0" marB="0" anchor="ctr"/>
                </a:tc>
                <a:extLst>
                  <a:ext uri="{0D108BD9-81ED-4DB2-BD59-A6C34878D82A}">
                    <a16:rowId xmlns:a16="http://schemas.microsoft.com/office/drawing/2014/main" val="345492490"/>
                  </a:ext>
                </a:extLst>
              </a:tr>
              <a:tr h="501142">
                <a:tc>
                  <a:txBody>
                    <a:bodyPr/>
                    <a:lstStyle/>
                    <a:p>
                      <a:pPr marL="0" algn="l" rtl="0" eaLnBrk="1" latinLnBrk="0" hangingPunct="1">
                        <a:spcBef>
                          <a:spcPts val="0"/>
                        </a:spcBef>
                        <a:spcAft>
                          <a:spcPts val="0"/>
                        </a:spcAft>
                      </a:pPr>
                      <a:r>
                        <a:rPr lang="en-GB" sz="1400" kern="1200">
                          <a:effectLst/>
                        </a:rPr>
                        <a:t> For air traffic</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least 30 mins before departure from the airport</a:t>
                      </a:r>
                      <a:endParaRPr lang="en-GB">
                        <a:effectLst/>
                      </a:endParaRPr>
                    </a:p>
                  </a:txBody>
                  <a:tcPr marL="0" marR="0" marT="0" marB="0" anchor="ctr"/>
                </a:tc>
                <a:extLst>
                  <a:ext uri="{0D108BD9-81ED-4DB2-BD59-A6C34878D82A}">
                    <a16:rowId xmlns:a16="http://schemas.microsoft.com/office/drawing/2014/main" val="249831289"/>
                  </a:ext>
                </a:extLst>
              </a:tr>
              <a:tr h="337566">
                <a:tc>
                  <a:txBody>
                    <a:bodyPr/>
                    <a:lstStyle/>
                    <a:p>
                      <a:pPr marL="0" algn="l" rtl="0" eaLnBrk="1" latinLnBrk="0" hangingPunct="1">
                        <a:spcBef>
                          <a:spcPts val="0"/>
                        </a:spcBef>
                        <a:spcAft>
                          <a:spcPts val="0"/>
                        </a:spcAft>
                      </a:pPr>
                      <a:r>
                        <a:rPr lang="en-GB" sz="1400" kern="1200">
                          <a:effectLst/>
                        </a:rPr>
                        <a:t> For road and inland water way</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the latest 1 hour before the goods are to leave</a:t>
                      </a:r>
                      <a:endParaRPr lang="en-GB">
                        <a:effectLst/>
                      </a:endParaRPr>
                    </a:p>
                  </a:txBody>
                  <a:tcPr marL="0" marR="0" marT="0" marB="0" anchor="ctr"/>
                </a:tc>
                <a:extLst>
                  <a:ext uri="{0D108BD9-81ED-4DB2-BD59-A6C34878D82A}">
                    <a16:rowId xmlns:a16="http://schemas.microsoft.com/office/drawing/2014/main" val="2566024477"/>
                  </a:ext>
                </a:extLst>
              </a:tr>
              <a:tr h="433959">
                <a:tc>
                  <a:txBody>
                    <a:bodyPr/>
                    <a:lstStyle/>
                    <a:p>
                      <a:pPr marL="0" algn="l" rtl="0" eaLnBrk="1" latinLnBrk="0" hangingPunct="1">
                        <a:spcBef>
                          <a:spcPts val="0"/>
                        </a:spcBef>
                        <a:spcAft>
                          <a:spcPts val="0"/>
                        </a:spcAft>
                      </a:pPr>
                      <a:r>
                        <a:rPr lang="en-GB" sz="1400" kern="1200">
                          <a:effectLst/>
                        </a:rPr>
                        <a:t> For rail Traffic</a:t>
                      </a:r>
                      <a:endParaRPr lang="en-GB">
                        <a:effectLst/>
                      </a:endParaRPr>
                    </a:p>
                  </a:txBody>
                  <a:tcPr marL="0" marR="0" marT="0" marB="0" anchor="ctr"/>
                </a:tc>
                <a:tc>
                  <a:txBody>
                    <a:bodyPr/>
                    <a:lstStyle/>
                    <a:p>
                      <a:pPr marL="0" algn="l" rtl="0" eaLnBrk="1" latinLnBrk="0" hangingPunct="1">
                        <a:spcBef>
                          <a:spcPts val="0"/>
                        </a:spcBef>
                        <a:spcAft>
                          <a:spcPts val="0"/>
                        </a:spcAft>
                      </a:pPr>
                      <a:r>
                        <a:rPr lang="en-GB" sz="1400" kern="1200">
                          <a:effectLst/>
                        </a:rPr>
                        <a:t> at latest 2hrs before the goods are to leave</a:t>
                      </a:r>
                      <a:endParaRPr lang="en-GB">
                        <a:effectLst/>
                      </a:endParaRPr>
                    </a:p>
                  </a:txBody>
                  <a:tcPr marL="0" marR="0" marT="0" marB="0" anchor="ctr"/>
                </a:tc>
                <a:extLst>
                  <a:ext uri="{0D108BD9-81ED-4DB2-BD59-A6C34878D82A}">
                    <a16:rowId xmlns:a16="http://schemas.microsoft.com/office/drawing/2014/main" val="2774170482"/>
                  </a:ext>
                </a:extLst>
              </a:tr>
            </a:tbl>
          </a:graphicData>
        </a:graphic>
      </p:graphicFrame>
      <p:sp>
        <p:nvSpPr>
          <p:cNvPr id="8" name="TextBox 7">
            <a:extLst>
              <a:ext uri="{FF2B5EF4-FFF2-40B4-BE49-F238E27FC236}">
                <a16:creationId xmlns:a16="http://schemas.microsoft.com/office/drawing/2014/main" id="{5C9D5DA6-B11B-48C4-999B-2681E0D4252D}"/>
              </a:ext>
            </a:extLst>
          </p:cNvPr>
          <p:cNvSpPr txBox="1"/>
          <p:nvPr/>
        </p:nvSpPr>
        <p:spPr>
          <a:xfrm>
            <a:off x="4665023" y="4298868"/>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5" name="Footer Placeholder 4">
            <a:extLst>
              <a:ext uri="{FF2B5EF4-FFF2-40B4-BE49-F238E27FC236}">
                <a16:creationId xmlns:a16="http://schemas.microsoft.com/office/drawing/2014/main" id="{9C8404E3-B303-4BC3-8770-16E99F909890}"/>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406869066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A4AD-82B5-48A2-8A5F-FFA9B56C6FEF}"/>
              </a:ext>
            </a:extLst>
          </p:cNvPr>
          <p:cNvSpPr>
            <a:spLocks noGrp="1"/>
          </p:cNvSpPr>
          <p:nvPr>
            <p:ph type="title"/>
          </p:nvPr>
        </p:nvSpPr>
        <p:spPr>
          <a:xfrm>
            <a:off x="609600" y="2511531"/>
            <a:ext cx="10972800" cy="831850"/>
          </a:xfrm>
        </p:spPr>
        <p:txBody>
          <a:bodyPr/>
          <a:lstStyle/>
          <a:p>
            <a:r>
              <a:rPr lang="en-GB" sz="4000">
                <a:latin typeface="Calibri"/>
                <a:cs typeface="Calibri"/>
              </a:rPr>
              <a:t>Common Transit Convention</a:t>
            </a:r>
            <a:br>
              <a:rPr lang="en-GB" sz="4000">
                <a:latin typeface="Calibri"/>
                <a:cs typeface="Calibri"/>
              </a:rPr>
            </a:br>
            <a:br>
              <a:rPr lang="en-GB" sz="4000">
                <a:latin typeface="Calibri"/>
                <a:cs typeface="Calibri"/>
              </a:rPr>
            </a:br>
            <a:r>
              <a:rPr lang="en-GB" sz="4000">
                <a:latin typeface="Calibri"/>
                <a:cs typeface="Calibri"/>
              </a:rPr>
              <a:t>Requirements from January 2021</a:t>
            </a:r>
          </a:p>
        </p:txBody>
      </p:sp>
      <p:sp>
        <p:nvSpPr>
          <p:cNvPr id="4" name="Slide Number Placeholder 3">
            <a:extLst>
              <a:ext uri="{FF2B5EF4-FFF2-40B4-BE49-F238E27FC236}">
                <a16:creationId xmlns:a16="http://schemas.microsoft.com/office/drawing/2014/main" id="{39292A37-AF20-4A6C-ACA1-DEC1CBC899B5}"/>
              </a:ext>
            </a:extLst>
          </p:cNvPr>
          <p:cNvSpPr>
            <a:spLocks noGrp="1"/>
          </p:cNvSpPr>
          <p:nvPr>
            <p:ph type="sldNum" sz="quarter" idx="10"/>
          </p:nvPr>
        </p:nvSpPr>
        <p:spPr/>
        <p:txBody>
          <a:bodyPr/>
          <a:lstStyle/>
          <a:p>
            <a:pPr>
              <a:defRPr/>
            </a:pPr>
            <a:fld id="{33932FC1-F83D-4223-BCC6-34681F250449}" type="slidenum">
              <a:rPr lang="en-US" smtClean="0"/>
              <a:pPr>
                <a:defRPr/>
              </a:pPr>
              <a:t>21</a:t>
            </a:fld>
            <a:endParaRPr lang="en-US"/>
          </a:p>
        </p:txBody>
      </p:sp>
      <p:sp>
        <p:nvSpPr>
          <p:cNvPr id="3" name="Footer Placeholder 2">
            <a:extLst>
              <a:ext uri="{FF2B5EF4-FFF2-40B4-BE49-F238E27FC236}">
                <a16:creationId xmlns:a16="http://schemas.microsoft.com/office/drawing/2014/main" id="{04169F7F-25F9-4005-A47C-1220BE7A68EA}"/>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9292650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98B2-A8AA-4F16-AEA5-436680AD9183}"/>
              </a:ext>
            </a:extLst>
          </p:cNvPr>
          <p:cNvSpPr>
            <a:spLocks noGrp="1"/>
          </p:cNvSpPr>
          <p:nvPr>
            <p:ph type="title"/>
          </p:nvPr>
        </p:nvSpPr>
        <p:spPr>
          <a:xfrm>
            <a:off x="293298" y="447445"/>
            <a:ext cx="10972800" cy="831850"/>
          </a:xfrm>
        </p:spPr>
        <p:txBody>
          <a:bodyPr/>
          <a:lstStyle/>
          <a:p>
            <a:r>
              <a:rPr lang="en-GB">
                <a:latin typeface="Calibri"/>
                <a:cs typeface="Calibri"/>
              </a:rPr>
              <a:t>Transit requirements from January 2021</a:t>
            </a:r>
          </a:p>
        </p:txBody>
      </p:sp>
      <p:sp>
        <p:nvSpPr>
          <p:cNvPr id="3" name="Content Placeholder 2">
            <a:extLst>
              <a:ext uri="{FF2B5EF4-FFF2-40B4-BE49-F238E27FC236}">
                <a16:creationId xmlns:a16="http://schemas.microsoft.com/office/drawing/2014/main" id="{B7C3D72A-98C1-4708-A170-B8893456318C}"/>
              </a:ext>
            </a:extLst>
          </p:cNvPr>
          <p:cNvSpPr>
            <a:spLocks noGrp="1"/>
          </p:cNvSpPr>
          <p:nvPr>
            <p:ph idx="1"/>
          </p:nvPr>
        </p:nvSpPr>
        <p:spPr>
          <a:xfrm>
            <a:off x="265472" y="1279295"/>
            <a:ext cx="11402654" cy="5192559"/>
          </a:xfrm>
        </p:spPr>
        <p:txBody>
          <a:bodyPr/>
          <a:lstStyle/>
          <a:p>
            <a:pPr marL="269875" indent="-269875"/>
            <a:r>
              <a:rPr lang="en-GB" sz="2000" dirty="0">
                <a:latin typeface="Calibri"/>
                <a:cs typeface="Calibri"/>
              </a:rPr>
              <a:t>The Common Transit Convention (CTC) is an international convention that allows goods to move between or through EU Member States and Contracting Parties, under duty suspense. </a:t>
            </a:r>
          </a:p>
          <a:p>
            <a:pPr marL="269875" indent="-269875"/>
            <a:r>
              <a:rPr lang="en-GB" sz="2000" dirty="0">
                <a:latin typeface="Calibri"/>
                <a:cs typeface="Calibri"/>
              </a:rPr>
              <a:t>The CTC is an international convention and there is no scope to phase in these requirements, so port operators, carriers, hauliers and traders will need to comply with these requirements, from January 2021. </a:t>
            </a:r>
          </a:p>
          <a:p>
            <a:pPr marL="269875" indent="-269875"/>
            <a:r>
              <a:rPr lang="en-GB" sz="2000" dirty="0">
                <a:latin typeface="Calibri"/>
                <a:cs typeface="Calibri"/>
              </a:rPr>
              <a:t>From January 2021 EU goods arriving in the UK under transit will need to complete Office of Transit formalities. We intend to use a digital model to automate this process, making early use of the Goods Movement Vehicle System (GVMS) which will support the Pre-Lodgement model for both imports and exports from July 2021. </a:t>
            </a:r>
          </a:p>
          <a:p>
            <a:pPr marL="269875" indent="-269875">
              <a:spcAft>
                <a:spcPts val="400"/>
              </a:spcAft>
            </a:pPr>
            <a:r>
              <a:rPr lang="en-GB" sz="2000" dirty="0">
                <a:latin typeface="Calibri"/>
                <a:cs typeface="Calibri"/>
              </a:rPr>
              <a:t>Under this system:</a:t>
            </a:r>
          </a:p>
          <a:p>
            <a:pPr marL="539750" lvl="1" indent="-342900">
              <a:spcAft>
                <a:spcPts val="0"/>
              </a:spcAft>
            </a:pPr>
            <a:r>
              <a:rPr lang="en-GB" sz="2000" dirty="0">
                <a:latin typeface="Calibri"/>
                <a:ea typeface="Geneva"/>
                <a:cs typeface="Calibri"/>
              </a:rPr>
              <a:t>Hauliers will submit their transit declarations and vehicle/trailer registrations via the GVMS</a:t>
            </a:r>
            <a:endParaRPr lang="en-GB" sz="2000" dirty="0">
              <a:ea typeface="Geneva"/>
            </a:endParaRPr>
          </a:p>
          <a:p>
            <a:pPr marL="539750" lvl="1" indent="-342900">
              <a:spcAft>
                <a:spcPts val="0"/>
              </a:spcAft>
            </a:pPr>
            <a:r>
              <a:rPr lang="en-GB" sz="2000" dirty="0">
                <a:latin typeface="Calibri"/>
                <a:ea typeface="Geneva"/>
                <a:cs typeface="Calibri"/>
              </a:rPr>
              <a:t>Transit declarations are assessed before physically arriving in the UK</a:t>
            </a:r>
            <a:endParaRPr lang="en-GB" sz="2000" dirty="0">
              <a:ea typeface="Geneva"/>
            </a:endParaRPr>
          </a:p>
          <a:p>
            <a:pPr marL="539750" lvl="1" indent="-342900"/>
            <a:r>
              <a:rPr lang="en-GB" sz="2000" dirty="0">
                <a:latin typeface="Calibri"/>
                <a:ea typeface="Geneva"/>
                <a:cs typeface="Calibri"/>
              </a:rPr>
              <a:t>The person in control of the goods understands by the time they arrive whether goods are cleared to proceed on their journey on need a check.</a:t>
            </a:r>
            <a:endParaRPr lang="en-GB" sz="2000" dirty="0">
              <a:ea typeface="Geneva"/>
            </a:endParaRPr>
          </a:p>
          <a:p>
            <a:pPr marL="269875" lvl="1" indent="-269875"/>
            <a:r>
              <a:rPr lang="en-GB" sz="2000" dirty="0">
                <a:latin typeface="Calibri"/>
                <a:ea typeface="+mn-ea"/>
                <a:cs typeface="Calibri"/>
              </a:rPr>
              <a:t>The paper Transit Accompanying Document (TAD) must still travel with the Transit movement.</a:t>
            </a:r>
          </a:p>
          <a:p>
            <a:pPr marL="269875" indent="-269875"/>
            <a:r>
              <a:rPr lang="en-GB" sz="2000" dirty="0">
                <a:latin typeface="Calibri"/>
                <a:cs typeface="Calibri"/>
              </a:rPr>
              <a:t>Under the CTC, movements must also start/end at either government Offices of Departure and Destination, or at an authorised consignee or consignor premises. </a:t>
            </a:r>
          </a:p>
        </p:txBody>
      </p:sp>
      <p:sp>
        <p:nvSpPr>
          <p:cNvPr id="4" name="Slide Number Placeholder 3">
            <a:extLst>
              <a:ext uri="{FF2B5EF4-FFF2-40B4-BE49-F238E27FC236}">
                <a16:creationId xmlns:a16="http://schemas.microsoft.com/office/drawing/2014/main" id="{C0ED63F1-5CE3-4A14-94D6-F0D128AE979E}"/>
              </a:ext>
            </a:extLst>
          </p:cNvPr>
          <p:cNvSpPr>
            <a:spLocks noGrp="1"/>
          </p:cNvSpPr>
          <p:nvPr>
            <p:ph type="sldNum" sz="quarter" idx="10"/>
          </p:nvPr>
        </p:nvSpPr>
        <p:spPr/>
        <p:txBody>
          <a:bodyPr/>
          <a:lstStyle/>
          <a:p>
            <a:pPr>
              <a:defRPr/>
            </a:pPr>
            <a:fld id="{33932FC1-F83D-4223-BCC6-34681F250449}" type="slidenum">
              <a:rPr lang="en-US"/>
              <a:pPr>
                <a:defRPr/>
              </a:pPr>
              <a:t>22</a:t>
            </a:fld>
            <a:endParaRPr lang="en-US"/>
          </a:p>
        </p:txBody>
      </p:sp>
      <p:sp>
        <p:nvSpPr>
          <p:cNvPr id="5" name="Footer Placeholder 4">
            <a:extLst>
              <a:ext uri="{FF2B5EF4-FFF2-40B4-BE49-F238E27FC236}">
                <a16:creationId xmlns:a16="http://schemas.microsoft.com/office/drawing/2014/main" id="{9EEABE18-9D79-48E6-B8D7-37588A1A410C}"/>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19164391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Office of Transit – Border Location Operator  </a:t>
            </a:r>
            <a:endParaRPr lang="en-GB"/>
          </a:p>
        </p:txBody>
      </p:sp>
      <p:sp>
        <p:nvSpPr>
          <p:cNvPr id="3" name="Content Placeholder 2">
            <a:extLst>
              <a:ext uri="{FF2B5EF4-FFF2-40B4-BE49-F238E27FC236}">
                <a16:creationId xmlns:a16="http://schemas.microsoft.com/office/drawing/2014/main" id="{19073719-484C-4804-B30D-C13457D5FFBF}"/>
              </a:ext>
            </a:extLst>
          </p:cNvPr>
          <p:cNvSpPr>
            <a:spLocks noGrp="1"/>
          </p:cNvSpPr>
          <p:nvPr>
            <p:ph idx="1"/>
          </p:nvPr>
        </p:nvSpPr>
        <p:spPr>
          <a:xfrm>
            <a:off x="454900" y="1237709"/>
            <a:ext cx="11052387" cy="5312231"/>
          </a:xfrm>
        </p:spPr>
        <p:txBody>
          <a:bodyPr/>
          <a:lstStyle/>
          <a:p>
            <a:pPr marL="0" lvl="2" indent="0">
              <a:buNone/>
            </a:pPr>
            <a:r>
              <a:rPr lang="en-GB" sz="2000" dirty="0">
                <a:latin typeface="Calibri"/>
                <a:ea typeface="+mn-ea"/>
                <a:cs typeface="Calibri"/>
              </a:rPr>
              <a:t>The Goods Movement Vehicle Service (GVMS) will allow hauliers and traders to complete the Office of Transit digitally. </a:t>
            </a:r>
          </a:p>
          <a:p>
            <a:pPr marL="269875" indent="-269875">
              <a:buNone/>
            </a:pPr>
            <a:r>
              <a:rPr lang="en-GB" sz="2000" dirty="0">
                <a:latin typeface="Calibri"/>
                <a:cs typeface="Calibri"/>
              </a:rPr>
              <a:t>Under this system:</a:t>
            </a:r>
            <a:endParaRPr lang="en-GB" sz="2000" dirty="0"/>
          </a:p>
          <a:p>
            <a:pPr marL="555625" lvl="1" indent="-285750"/>
            <a:r>
              <a:rPr lang="en-GB" sz="2000" dirty="0">
                <a:latin typeface="Calibri"/>
                <a:ea typeface="Geneva"/>
                <a:cs typeface="Calibri"/>
              </a:rPr>
              <a:t>Hauliers submit their Transit declarations and vehicle/trailer registrations via the GVMS</a:t>
            </a:r>
            <a:endParaRPr lang="en-GB" sz="2000" dirty="0"/>
          </a:p>
          <a:p>
            <a:pPr marL="555625" lvl="1" indent="-285750"/>
            <a:r>
              <a:rPr lang="en-GB" sz="2000" dirty="0">
                <a:latin typeface="Calibri"/>
                <a:ea typeface="Geneva"/>
                <a:cs typeface="Calibri"/>
              </a:rPr>
              <a:t>Transit declarations are assessed before physically arriving in the UK</a:t>
            </a:r>
            <a:endParaRPr lang="en-GB" sz="2000" dirty="0"/>
          </a:p>
          <a:p>
            <a:pPr marL="555625" lvl="1" indent="-285750"/>
            <a:r>
              <a:rPr lang="en-GB" sz="2000" dirty="0">
                <a:latin typeface="Calibri"/>
                <a:ea typeface="Geneva"/>
                <a:cs typeface="Calibri"/>
              </a:rPr>
              <a:t>The person in control of the goods understands by the time they arrive whether goods are cleared to proceed on their journey on need a check.</a:t>
            </a:r>
            <a:endParaRPr lang="en-GB" sz="2000" dirty="0"/>
          </a:p>
          <a:p>
            <a:pPr marL="269875" indent="-269875">
              <a:buNone/>
            </a:pPr>
            <a:r>
              <a:rPr lang="en-GB" sz="2000" dirty="0">
                <a:latin typeface="Calibri"/>
                <a:cs typeface="Calibri"/>
              </a:rPr>
              <a:t>The paper Transit Accompanying Document (TAD) must still travel with the Transit movement.</a:t>
            </a:r>
            <a:endParaRPr lang="en-GB" sz="2000" dirty="0"/>
          </a:p>
          <a:p>
            <a:pPr marL="0" indent="0">
              <a:spcBef>
                <a:spcPts val="600"/>
              </a:spcBef>
              <a:buNone/>
            </a:pPr>
            <a:r>
              <a:rPr lang="en-GB" sz="2000" u="sng" dirty="0">
                <a:latin typeface="Calibri"/>
                <a:cs typeface="Calibri"/>
              </a:rPr>
              <a:t>We require pre-lodgement of transit declarations  to ensure the digital Transit process can operate. If port operators  want to operate a digital Office of Transit, they will need to: </a:t>
            </a:r>
            <a:endParaRPr lang="en-GB" sz="2000" u="sng" dirty="0"/>
          </a:p>
          <a:p>
            <a:pPr marL="342900" indent="-342900">
              <a:buAutoNum type="arabicPeriod"/>
            </a:pPr>
            <a:r>
              <a:rPr lang="en-GB" sz="2000" dirty="0">
                <a:latin typeface="Calibri"/>
                <a:cs typeface="Calibri"/>
              </a:rPr>
              <a:t>Ensure transit movements are not allowed to arrive at your location without pre-lodging their transit declarations.</a:t>
            </a:r>
            <a:endParaRPr lang="en-GB" sz="2000" dirty="0"/>
          </a:p>
          <a:p>
            <a:pPr marL="342900" indent="-342900">
              <a:buAutoNum type="arabicPeriod"/>
            </a:pPr>
            <a:r>
              <a:rPr lang="en-GB" sz="2000" dirty="0">
                <a:latin typeface="Calibri"/>
                <a:cs typeface="Calibri"/>
              </a:rPr>
              <a:t>Ensure that goods identified for checking are controlled upon arrival and do not leave your location until they have been cleared for customs. </a:t>
            </a:r>
            <a:endParaRPr lang="en-GB" sz="2000" dirty="0"/>
          </a:p>
          <a:p>
            <a:pPr marL="0" indent="0">
              <a:lnSpc>
                <a:spcPct val="100000"/>
              </a:lnSpc>
              <a:buNone/>
            </a:pPr>
            <a:endParaRPr lang="en-GB" sz="2000" dirty="0"/>
          </a:p>
          <a:p>
            <a:pPr marL="0" indent="0" algn="just">
              <a:lnSpc>
                <a:spcPct val="100000"/>
              </a:lnSpc>
              <a:buNone/>
            </a:pPr>
            <a:endParaRPr lang="en-GB" sz="2000" dirty="0">
              <a:latin typeface="Calibri"/>
              <a:cs typeface="Calibri"/>
            </a:endParaRPr>
          </a:p>
          <a:p>
            <a:pPr marL="269875" indent="-269875" algn="just">
              <a:lnSpc>
                <a:spcPct val="100000"/>
              </a:lnSpc>
            </a:pPr>
            <a:endParaRPr lang="en-GB" sz="2000" dirty="0">
              <a:latin typeface="Calibri"/>
              <a:cs typeface="Calibri"/>
            </a:endParaRPr>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5" name="Footer Placeholder 4">
            <a:extLst>
              <a:ext uri="{FF2B5EF4-FFF2-40B4-BE49-F238E27FC236}">
                <a16:creationId xmlns:a16="http://schemas.microsoft.com/office/drawing/2014/main" id="{34CC8F38-ADA8-4A1F-9EA3-7E7517151EC8}"/>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77462641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Office of Transit - Hauliers </a:t>
            </a:r>
            <a:endParaRPr lang="en-GB"/>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7" name="Content Placeholder 2">
            <a:extLst>
              <a:ext uri="{FF2B5EF4-FFF2-40B4-BE49-F238E27FC236}">
                <a16:creationId xmlns:a16="http://schemas.microsoft.com/office/drawing/2014/main" id="{F777A6AD-D8E9-46BF-9EB1-39A24E5AA8C5}"/>
              </a:ext>
            </a:extLst>
          </p:cNvPr>
          <p:cNvSpPr>
            <a:spLocks noGrp="1"/>
          </p:cNvSpPr>
          <p:nvPr/>
        </p:nvSpPr>
        <p:spPr bwMode="auto">
          <a:xfrm>
            <a:off x="161925" y="923525"/>
            <a:ext cx="11820525" cy="5550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mn-ea"/>
                <a:cs typeface="Calibri" panose="020F0502020204030204" pitchFamily="34"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Geneva" charset="0"/>
                <a:cs typeface="Calibri" panose="020F0502020204030204" pitchFamily="34" charset="0"/>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lnSpc>
                <a:spcPts val="2000"/>
              </a:lnSpc>
              <a:buNone/>
            </a:pPr>
            <a:r>
              <a:rPr lang="en-GB" sz="1700" b="1" dirty="0">
                <a:latin typeface="Calibri"/>
                <a:cs typeface="Calibri"/>
              </a:rPr>
              <a:t>What do I need to do for Transit for January 2021? </a:t>
            </a:r>
            <a:endParaRPr lang="en-US" sz="1700" dirty="0">
              <a:latin typeface="Calibri"/>
              <a:cs typeface="Calibri"/>
            </a:endParaRPr>
          </a:p>
          <a:p>
            <a:pPr marL="285750" indent="-285750">
              <a:lnSpc>
                <a:spcPts val="2000"/>
              </a:lnSpc>
            </a:pPr>
            <a:r>
              <a:rPr lang="en-GB" sz="1700" dirty="0">
                <a:latin typeface="Calibri"/>
                <a:cs typeface="Calibri"/>
              </a:rPr>
              <a:t>Aside from carrying the relevant licenses, permits and documentation as for any other crossings, if you are moving goods under transit and, you will be required to: </a:t>
            </a:r>
          </a:p>
          <a:p>
            <a:pPr marL="285750" indent="-285750">
              <a:lnSpc>
                <a:spcPts val="2000"/>
              </a:lnSpc>
            </a:pPr>
            <a:r>
              <a:rPr lang="en-GB" sz="1700" dirty="0">
                <a:latin typeface="Calibri"/>
                <a:cs typeface="Calibri"/>
              </a:rPr>
              <a:t>Ask your traders to give you relevant Transit Accompanying Document MRN, for each Transit consignment you are carrying. </a:t>
            </a:r>
          </a:p>
          <a:p>
            <a:pPr marL="285750" indent="-285750">
              <a:lnSpc>
                <a:spcPts val="2000"/>
              </a:lnSpc>
            </a:pPr>
            <a:r>
              <a:rPr lang="en-GB" sz="1700" dirty="0">
                <a:latin typeface="Calibri"/>
                <a:cs typeface="Calibri"/>
              </a:rPr>
              <a:t>Even though the Office of Transit will be completed digitally, the paper Transit Accompanying Document (TAD) must travel with the goods.</a:t>
            </a:r>
          </a:p>
          <a:p>
            <a:pPr marL="285750" indent="-285750">
              <a:lnSpc>
                <a:spcPts val="2000"/>
              </a:lnSpc>
              <a:spcAft>
                <a:spcPts val="0"/>
              </a:spcAft>
            </a:pPr>
            <a:r>
              <a:rPr lang="en-GB" sz="1700" dirty="0">
                <a:latin typeface="Calibri"/>
                <a:cs typeface="Calibri"/>
              </a:rPr>
              <a:t>Link all</a:t>
            </a:r>
            <a:r>
              <a:rPr lang="en-GB" sz="1700" b="1" dirty="0">
                <a:latin typeface="Calibri"/>
                <a:cs typeface="Calibri"/>
              </a:rPr>
              <a:t> Transit </a:t>
            </a:r>
            <a:r>
              <a:rPr lang="en-GB" sz="1700" dirty="0">
                <a:latin typeface="Calibri"/>
                <a:cs typeface="Calibri"/>
              </a:rPr>
              <a:t>references together into one Goods Movement Reference (GMR) for each trailer movement. You can do this in two ways: </a:t>
            </a:r>
          </a:p>
          <a:p>
            <a:pPr marL="555625" lvl="1" indent="-285750">
              <a:lnSpc>
                <a:spcPts val="2000"/>
              </a:lnSpc>
              <a:spcAft>
                <a:spcPts val="0"/>
              </a:spcAft>
              <a:buSzPct val="90000"/>
              <a:buFont typeface="Wingdings" panose="020B0604020202020204" pitchFamily="34" charset="0"/>
              <a:buChar char="v"/>
            </a:pPr>
            <a:r>
              <a:rPr lang="en-GB" sz="1700" dirty="0">
                <a:latin typeface="Calibri"/>
                <a:cs typeface="Calibri"/>
              </a:rPr>
              <a:t>A direct link from your own system into the Goods Vehicle Movement Service (we will work with you to develop this functionality) or </a:t>
            </a:r>
          </a:p>
          <a:p>
            <a:pPr marL="555625" lvl="1" indent="-285750">
              <a:lnSpc>
                <a:spcPts val="2000"/>
              </a:lnSpc>
              <a:buSzPct val="90000"/>
              <a:buFont typeface="Wingdings" panose="020B0604020202020204" pitchFamily="34" charset="0"/>
              <a:buChar char="v"/>
            </a:pPr>
            <a:r>
              <a:rPr lang="en-GB" sz="1700" dirty="0">
                <a:latin typeface="Calibri"/>
                <a:ea typeface="Geneva"/>
                <a:cs typeface="Calibri"/>
              </a:rPr>
              <a:t>An online portal available in your Government Gateway account.</a:t>
            </a:r>
            <a:endParaRPr lang="en-GB" sz="1700" dirty="0">
              <a:ea typeface="Geneva"/>
            </a:endParaRPr>
          </a:p>
          <a:p>
            <a:pPr marL="285750" indent="-285750">
              <a:lnSpc>
                <a:spcPts val="2000"/>
              </a:lnSpc>
            </a:pPr>
            <a:r>
              <a:rPr lang="en-GB" sz="1700" dirty="0">
                <a:latin typeface="Calibri"/>
                <a:cs typeface="Calibri"/>
              </a:rPr>
              <a:t>For each trailer movement, update the GMR with the correct vehicle registration number (VRN) for accompanied movements or trailer registration number (TRN) for unaccompanied movements. The VRN/ TRN can be updated to cater for any changes but must be correct when the GMR is presented to the carrier at the point of departure. </a:t>
            </a:r>
          </a:p>
          <a:p>
            <a:pPr marL="285750" indent="-285750">
              <a:lnSpc>
                <a:spcPts val="2000"/>
              </a:lnSpc>
            </a:pPr>
            <a:r>
              <a:rPr lang="en-GB" sz="1700" dirty="0">
                <a:latin typeface="Calibri"/>
                <a:cs typeface="Calibri"/>
              </a:rPr>
              <a:t>When moving goods under transit, instruct your drivers not to proceed to the border before all the necessary references are added into a GMR to make it complete, or if any declaration reference has not been accepted onto the GMR.</a:t>
            </a:r>
          </a:p>
          <a:p>
            <a:pPr marL="285750" indent="-285750">
              <a:lnSpc>
                <a:spcPts val="2000"/>
              </a:lnSpc>
            </a:pPr>
            <a:r>
              <a:rPr lang="en-GB" sz="1700" dirty="0">
                <a:latin typeface="Calibri"/>
                <a:cs typeface="Calibri"/>
              </a:rPr>
              <a:t>Instruct your drivers to present the GMR to the carrier on arrival at the point of departure to demonstrate they have the necessary evidence to legally move goods under Transit.</a:t>
            </a:r>
          </a:p>
          <a:p>
            <a:pPr marL="285750" indent="-285750">
              <a:lnSpc>
                <a:spcPts val="2000"/>
              </a:lnSpc>
            </a:pPr>
            <a:r>
              <a:rPr lang="en-GB" sz="1700" dirty="0">
                <a:latin typeface="Calibri"/>
                <a:cs typeface="Calibri"/>
              </a:rPr>
              <a:t>Work with us to identify ways to get HMG messages to the person in control of the goods and instruct them to comply with instructions issued by HMG for any checks that may be required.</a:t>
            </a:r>
          </a:p>
        </p:txBody>
      </p:sp>
      <p:sp>
        <p:nvSpPr>
          <p:cNvPr id="3" name="Footer Placeholder 2">
            <a:extLst>
              <a:ext uri="{FF2B5EF4-FFF2-40B4-BE49-F238E27FC236}">
                <a16:creationId xmlns:a16="http://schemas.microsoft.com/office/drawing/2014/main" id="{2395BAC3-EF57-42DA-8513-7CB14B9B6595}"/>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425371532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Office of Transit - Carriers</a:t>
            </a:r>
            <a:endParaRPr lang="en-GB"/>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9" name="Content Placeholder 2">
            <a:extLst>
              <a:ext uri="{FF2B5EF4-FFF2-40B4-BE49-F238E27FC236}">
                <a16:creationId xmlns:a16="http://schemas.microsoft.com/office/drawing/2014/main" id="{A868C9BB-331F-42F9-8F2B-45F712461704}"/>
              </a:ext>
            </a:extLst>
          </p:cNvPr>
          <p:cNvSpPr>
            <a:spLocks noGrp="1"/>
          </p:cNvSpPr>
          <p:nvPr/>
        </p:nvSpPr>
        <p:spPr bwMode="auto">
          <a:xfrm>
            <a:off x="382369" y="1123950"/>
            <a:ext cx="11427262" cy="55814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mn-ea"/>
                <a:cs typeface="Calibri" panose="020F0502020204030204" pitchFamily="34"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Geneva" charset="0"/>
                <a:cs typeface="Calibri" panose="020F0502020204030204" pitchFamily="34" charset="0"/>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buNone/>
            </a:pPr>
            <a:r>
              <a:rPr lang="en-GB" sz="1700" b="1">
                <a:latin typeface="Calibri"/>
                <a:cs typeface="Calibri"/>
              </a:rPr>
              <a:t>What do I need to do for Transit for January 2021? </a:t>
            </a:r>
            <a:endParaRPr lang="en-US" sz="1700">
              <a:latin typeface="Calibri"/>
              <a:cs typeface="Calibri"/>
            </a:endParaRPr>
          </a:p>
          <a:p>
            <a:pPr marL="269875" indent="-269875"/>
            <a:r>
              <a:rPr lang="en-GB" sz="1700">
                <a:latin typeface="Calibri"/>
                <a:cs typeface="Calibri"/>
              </a:rPr>
              <a:t>Capture and check the Goods Movement Reference (the reference code that will prove goods in that vehicle have any necessary Transit declarations).</a:t>
            </a:r>
          </a:p>
          <a:p>
            <a:pPr marL="269875" indent="-269875"/>
            <a:r>
              <a:rPr lang="en-GB" sz="1700">
                <a:latin typeface="Calibri"/>
                <a:cs typeface="Calibri"/>
              </a:rPr>
              <a:t>Where goods are moving under transit, refuse boarding to any vehicles that present an invalid GMR. However, to avoid congestion, we will ensure any hauliers that enter incorrect Transit references into their GMR envelope are advised not to proceed to the port until the valid reference is entered into the GMR. We will also support hauliers to prepare to submit the right information at the right time. </a:t>
            </a:r>
            <a:endParaRPr lang="en-GB" sz="1700"/>
          </a:p>
          <a:p>
            <a:pPr marL="269875" indent="-269875"/>
            <a:r>
              <a:rPr lang="en-GB" sz="1700">
                <a:latin typeface="Calibri"/>
                <a:cs typeface="Calibri"/>
              </a:rPr>
              <a:t>Verify at check-in that the vehicle registration number (VRN) for accompanied movements, or trailer registration number (TRN) for unaccompanied trailer movements matches to the reference entered into the GMR, request that the haulier amends the GMR to include the valid VRN/ TRN before they are allowed to board.</a:t>
            </a:r>
            <a:endParaRPr lang="en-GB" sz="1700"/>
          </a:p>
          <a:p>
            <a:pPr marL="269875" indent="-269875"/>
            <a:r>
              <a:rPr lang="en-GB" sz="1700">
                <a:latin typeface="Calibri"/>
                <a:cs typeface="Calibri"/>
              </a:rPr>
              <a:t>Send all valid GMRs collected to HMG via the GVMS at the point of no return so that Transit declarations can be arrived in the system and risk-assessed </a:t>
            </a:r>
            <a:r>
              <a:rPr lang="en-GB" sz="1700" err="1">
                <a:latin typeface="Calibri"/>
                <a:cs typeface="Calibri"/>
              </a:rPr>
              <a:t>en</a:t>
            </a:r>
            <a:r>
              <a:rPr lang="en-GB" sz="1700">
                <a:latin typeface="Calibri"/>
                <a:cs typeface="Calibri"/>
              </a:rPr>
              <a:t> route and Office of Transit (</a:t>
            </a:r>
            <a:r>
              <a:rPr lang="en-GB" sz="1700" err="1">
                <a:latin typeface="Calibri"/>
                <a:cs typeface="Calibri"/>
              </a:rPr>
              <a:t>OoT</a:t>
            </a:r>
            <a:r>
              <a:rPr lang="en-GB" sz="1700">
                <a:latin typeface="Calibri"/>
                <a:cs typeface="Calibri"/>
              </a:rPr>
              <a:t>) functions can be completed.  </a:t>
            </a:r>
            <a:endParaRPr lang="en-GB" sz="1700"/>
          </a:p>
          <a:p>
            <a:pPr marL="269875" indent="-269875"/>
            <a:r>
              <a:rPr lang="en-GB" sz="1700">
                <a:latin typeface="Calibri"/>
                <a:cs typeface="Calibri"/>
              </a:rPr>
              <a:t>The Office of Transit (</a:t>
            </a:r>
            <a:r>
              <a:rPr lang="en-GB" sz="1700" err="1">
                <a:latin typeface="Calibri"/>
                <a:cs typeface="Calibri"/>
              </a:rPr>
              <a:t>OoT</a:t>
            </a:r>
            <a:r>
              <a:rPr lang="en-GB" sz="1700">
                <a:latin typeface="Calibri"/>
                <a:cs typeface="Calibri"/>
              </a:rPr>
              <a:t>) process is automated through collecting the GMR in GVMS. However, the paper Transit Accompanying Document (TAD) must still travel with the goods.</a:t>
            </a:r>
            <a:endParaRPr lang="en-GB" sz="1700"/>
          </a:p>
          <a:p>
            <a:pPr marL="269875" indent="-269875"/>
            <a:r>
              <a:rPr lang="en-GB" sz="1700">
                <a:latin typeface="Calibri"/>
                <a:cs typeface="Calibri"/>
              </a:rPr>
              <a:t>We will also ask you to please work with us and your border location to help facilitate a process to ensure the person in control of the goods (e.g. the driver) has received a cleared/uncleared message from HMG by the time they arrive, so that they know whether their goods need to be checked.</a:t>
            </a:r>
          </a:p>
        </p:txBody>
      </p:sp>
      <p:sp>
        <p:nvSpPr>
          <p:cNvPr id="3" name="Footer Placeholder 2">
            <a:extLst>
              <a:ext uri="{FF2B5EF4-FFF2-40B4-BE49-F238E27FC236}">
                <a16:creationId xmlns:a16="http://schemas.microsoft.com/office/drawing/2014/main" id="{0DA00E4D-4C7C-44D8-9468-C139C5C1E07A}"/>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52355446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993" y="2592669"/>
            <a:ext cx="10963948" cy="2915120"/>
          </a:xfrm>
        </p:spPr>
        <p:txBody>
          <a:bodyPr/>
          <a:lstStyle/>
          <a:p>
            <a:br>
              <a:rPr lang="en-GB"/>
            </a:br>
            <a:br>
              <a:rPr lang="en-GB">
                <a:latin typeface="Calibri"/>
                <a:cs typeface="Calibri"/>
              </a:rPr>
            </a:br>
            <a:r>
              <a:rPr lang="en-GB">
                <a:latin typeface="Calibri"/>
                <a:cs typeface="Calibri"/>
              </a:rPr>
              <a:t>CTC Office of Transit at Non-Pre-Lodgement ports</a:t>
            </a:r>
            <a:br>
              <a:rPr lang="en-GB">
                <a:latin typeface="Calibri"/>
                <a:cs typeface="Calibri"/>
              </a:rPr>
            </a:br>
            <a:br>
              <a:rPr lang="en-GB">
                <a:latin typeface="Calibri"/>
                <a:cs typeface="Calibri"/>
              </a:rPr>
            </a:br>
            <a:r>
              <a:rPr lang="en-GB">
                <a:latin typeface="Calibri"/>
                <a:cs typeface="Calibri"/>
              </a:rPr>
              <a:t>July 2021</a:t>
            </a:r>
            <a:br>
              <a:rPr lang="en-GB"/>
            </a:br>
            <a:br>
              <a:rPr lang="en-GB" sz="2400"/>
            </a:br>
            <a:endParaRPr lang="en-GB" sz="240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D850FD3-804A-4B32-AE8C-41006A2A84F1}" type="slidenum">
              <a:rPr kumimoji="0" lang="en-US" sz="900" b="0" i="0" u="none" strike="noStrike" kern="1200" cap="none" spc="0" normalizeH="0" baseline="0" noProof="0" dirty="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3" name="Footer Placeholder 2">
            <a:extLst>
              <a:ext uri="{FF2B5EF4-FFF2-40B4-BE49-F238E27FC236}">
                <a16:creationId xmlns:a16="http://schemas.microsoft.com/office/drawing/2014/main" id="{EF53FE44-8EF2-45A1-A2D9-ADE2BF64E8CD}"/>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61790310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Port Operators (GVMS for Office of Transit only) </a:t>
            </a:r>
            <a:endParaRPr lang="en-GB"/>
          </a:p>
        </p:txBody>
      </p:sp>
      <p:sp>
        <p:nvSpPr>
          <p:cNvPr id="3" name="Content Placeholder 2">
            <a:extLst>
              <a:ext uri="{FF2B5EF4-FFF2-40B4-BE49-F238E27FC236}">
                <a16:creationId xmlns:a16="http://schemas.microsoft.com/office/drawing/2014/main" id="{19073719-484C-4804-B30D-C13457D5FFBF}"/>
              </a:ext>
            </a:extLst>
          </p:cNvPr>
          <p:cNvSpPr>
            <a:spLocks noGrp="1"/>
          </p:cNvSpPr>
          <p:nvPr>
            <p:ph idx="1"/>
          </p:nvPr>
        </p:nvSpPr>
        <p:spPr>
          <a:xfrm>
            <a:off x="469277" y="1231710"/>
            <a:ext cx="11052387" cy="5433250"/>
          </a:xfrm>
        </p:spPr>
        <p:txBody>
          <a:bodyPr/>
          <a:lstStyle/>
          <a:p>
            <a:pPr marL="0" indent="0">
              <a:buNone/>
            </a:pPr>
            <a:r>
              <a:rPr lang="en-GB" sz="1800">
                <a:latin typeface="Calibri"/>
                <a:cs typeface="Calibri"/>
              </a:rPr>
              <a:t>It is still possible to use an automated Office of Transit process at locations not using the Pre-Lodgement Model, by using the GVMS for Transit only.  </a:t>
            </a:r>
            <a:endParaRPr lang="en-US"/>
          </a:p>
          <a:p>
            <a:pPr marL="269875" indent="-269875">
              <a:buNone/>
            </a:pPr>
            <a:r>
              <a:rPr lang="en-GB" sz="1800">
                <a:latin typeface="Calibri"/>
                <a:cs typeface="Calibri"/>
              </a:rPr>
              <a:t>Under this system:</a:t>
            </a:r>
            <a:endParaRPr lang="en-GB"/>
          </a:p>
          <a:p>
            <a:pPr marL="555625" lvl="1" indent="-285750"/>
            <a:r>
              <a:rPr lang="en-GB" sz="1800">
                <a:latin typeface="Calibri"/>
                <a:ea typeface="Geneva"/>
                <a:cs typeface="Calibri"/>
              </a:rPr>
              <a:t>Hauliers submit their Transit declarations and vehicle/trailer registrations via the GVMS</a:t>
            </a:r>
            <a:endParaRPr lang="en-GB"/>
          </a:p>
          <a:p>
            <a:pPr marL="555625" lvl="1" indent="-285750"/>
            <a:r>
              <a:rPr lang="en-GB" sz="1800">
                <a:latin typeface="Calibri"/>
                <a:ea typeface="Geneva"/>
                <a:cs typeface="Calibri"/>
              </a:rPr>
              <a:t>Hauliers will still need to follow existing port processes to complete non-Transit customs obligations, (e.g. submit S&amp;S declarations by the time limit and comply with any instructions issued by the port operator) </a:t>
            </a:r>
            <a:endParaRPr lang="en-GB"/>
          </a:p>
          <a:p>
            <a:pPr marL="555625" lvl="1" indent="-285750"/>
            <a:r>
              <a:rPr lang="en-GB" sz="1800">
                <a:latin typeface="Calibri"/>
                <a:ea typeface="Geneva"/>
                <a:cs typeface="Calibri"/>
              </a:rPr>
              <a:t>Transit declarations are assessed before physically arriving in the UK</a:t>
            </a:r>
            <a:endParaRPr lang="en-GB"/>
          </a:p>
          <a:p>
            <a:pPr marL="555625" lvl="1" indent="-285750"/>
            <a:r>
              <a:rPr lang="en-GB" sz="1800">
                <a:latin typeface="Calibri"/>
                <a:ea typeface="Geneva"/>
                <a:cs typeface="Calibri"/>
              </a:rPr>
              <a:t>The person in control of the goods understands by the time they arrive whether goods are cleared to proceed on their journey on need a check.</a:t>
            </a:r>
            <a:endParaRPr lang="en-GB"/>
          </a:p>
          <a:p>
            <a:pPr marL="269875" indent="-269875">
              <a:buNone/>
            </a:pPr>
            <a:r>
              <a:rPr lang="en-GB" sz="1800">
                <a:latin typeface="Calibri"/>
                <a:cs typeface="Calibri"/>
              </a:rPr>
              <a:t>The paper Transit Accompanying Document (TAD) must still travel with the Transit movement.</a:t>
            </a:r>
            <a:endParaRPr lang="en-GB"/>
          </a:p>
          <a:p>
            <a:pPr marL="0" indent="0">
              <a:buNone/>
            </a:pPr>
            <a:r>
              <a:rPr lang="en-GB" sz="1800" u="sng">
                <a:latin typeface="Calibri"/>
                <a:cs typeface="Calibri"/>
              </a:rPr>
              <a:t>The requirements of the Pre-Lodgement model continue to apply for Transit movements to ensure the digital Transit process can operate</a:t>
            </a:r>
            <a:r>
              <a:rPr lang="en-GB" sz="1800">
                <a:latin typeface="Calibri"/>
                <a:cs typeface="Calibri"/>
              </a:rPr>
              <a:t>:</a:t>
            </a:r>
            <a:endParaRPr lang="en-GB"/>
          </a:p>
          <a:p>
            <a:pPr marL="342900" indent="-342900">
              <a:buAutoNum type="arabicPeriod"/>
            </a:pPr>
            <a:r>
              <a:rPr lang="en-GB" sz="1800">
                <a:latin typeface="Calibri"/>
                <a:cs typeface="Calibri"/>
              </a:rPr>
              <a:t>Ensure transit movements are not allowed to arrive at your location without pre-lodging their transit declarations.</a:t>
            </a:r>
            <a:endParaRPr lang="en-GB" sz="1800"/>
          </a:p>
          <a:p>
            <a:pPr marL="342900" indent="-342900">
              <a:buAutoNum type="arabicPeriod"/>
            </a:pPr>
            <a:r>
              <a:rPr lang="en-GB" sz="1800">
                <a:latin typeface="Calibri"/>
                <a:cs typeface="Calibri"/>
              </a:rPr>
              <a:t>Ensuring that goods identified for checking are controlled upon arrival and do not leave your location until they have been cleared for customs. </a:t>
            </a:r>
            <a:endParaRPr lang="en-GB"/>
          </a:p>
          <a:p>
            <a:pPr marL="0" indent="0">
              <a:lnSpc>
                <a:spcPct val="100000"/>
              </a:lnSpc>
              <a:buNone/>
            </a:pPr>
            <a:endParaRPr lang="en-GB" sz="1800"/>
          </a:p>
          <a:p>
            <a:pPr marL="0" indent="0" algn="just">
              <a:lnSpc>
                <a:spcPct val="100000"/>
              </a:lnSpc>
              <a:buNone/>
            </a:pPr>
            <a:endParaRPr lang="en-GB" sz="2000">
              <a:latin typeface="Calibri"/>
              <a:cs typeface="Calibri"/>
            </a:endParaRPr>
          </a:p>
          <a:p>
            <a:pPr marL="269875" indent="-269875" algn="just">
              <a:lnSpc>
                <a:spcPct val="100000"/>
              </a:lnSpc>
            </a:pPr>
            <a:endParaRPr lang="en-GB" sz="2000">
              <a:latin typeface="Calibri"/>
              <a:cs typeface="Calibri"/>
            </a:endParaRPr>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5" name="Footer Placeholder 4">
            <a:extLst>
              <a:ext uri="{FF2B5EF4-FFF2-40B4-BE49-F238E27FC236}">
                <a16:creationId xmlns:a16="http://schemas.microsoft.com/office/drawing/2014/main" id="{075FBD26-DDCA-4A9C-88B4-74123FED4B0B}"/>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79161695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Hauliers (GVMS for Office of Transit only) </a:t>
            </a:r>
            <a:endParaRPr lang="en-GB"/>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7" name="Content Placeholder 2">
            <a:extLst>
              <a:ext uri="{FF2B5EF4-FFF2-40B4-BE49-F238E27FC236}">
                <a16:creationId xmlns:a16="http://schemas.microsoft.com/office/drawing/2014/main" id="{F777A6AD-D8E9-46BF-9EB1-39A24E5AA8C5}"/>
              </a:ext>
            </a:extLst>
          </p:cNvPr>
          <p:cNvSpPr>
            <a:spLocks noGrp="1"/>
          </p:cNvSpPr>
          <p:nvPr/>
        </p:nvSpPr>
        <p:spPr bwMode="auto">
          <a:xfrm>
            <a:off x="186813" y="990200"/>
            <a:ext cx="11640245" cy="5550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mn-ea"/>
                <a:cs typeface="Calibri" panose="020F0502020204030204" pitchFamily="34"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Geneva" charset="0"/>
                <a:cs typeface="Calibri" panose="020F0502020204030204" pitchFamily="34" charset="0"/>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lnSpc>
                <a:spcPts val="2000"/>
              </a:lnSpc>
              <a:buNone/>
            </a:pPr>
            <a:r>
              <a:rPr lang="en-GB" sz="1600" b="1" dirty="0">
                <a:latin typeface="Calibri"/>
                <a:cs typeface="Calibri"/>
              </a:rPr>
              <a:t>What else do I need to do for Transit at locations not using the Pre-Lodgement model? </a:t>
            </a:r>
            <a:endParaRPr lang="en-US" sz="1600" dirty="0">
              <a:latin typeface="Calibri"/>
              <a:cs typeface="Calibri"/>
            </a:endParaRPr>
          </a:p>
          <a:p>
            <a:pPr marL="285750" indent="-285750">
              <a:lnSpc>
                <a:spcPts val="2000"/>
              </a:lnSpc>
            </a:pPr>
            <a:r>
              <a:rPr lang="en-GB" sz="1600" dirty="0">
                <a:latin typeface="Calibri"/>
                <a:cs typeface="Calibri"/>
              </a:rPr>
              <a:t>Aside from carrying the relevant licenses, permits and documentation as for any other crossings, if you are moving goods through a location that is not using the Pre-Lodgement model and use an automated process for Office of Transit, you will be required to: </a:t>
            </a:r>
          </a:p>
          <a:p>
            <a:pPr marL="285750" indent="-285750">
              <a:lnSpc>
                <a:spcPts val="2000"/>
              </a:lnSpc>
            </a:pPr>
            <a:r>
              <a:rPr lang="en-GB" sz="1600" dirty="0">
                <a:latin typeface="Calibri"/>
                <a:cs typeface="Calibri"/>
              </a:rPr>
              <a:t>You will still need to follow existing port processes to complete non-Transit customs obligations, (e.g. submit S&amp;S declarations by the time limit and comply with any instructions issued by the port operator) </a:t>
            </a:r>
            <a:endParaRPr lang="en-GB" sz="1600" dirty="0"/>
          </a:p>
          <a:p>
            <a:pPr marL="285750" indent="-285750">
              <a:lnSpc>
                <a:spcPts val="2000"/>
              </a:lnSpc>
            </a:pPr>
            <a:r>
              <a:rPr lang="en-GB" sz="1600" dirty="0">
                <a:latin typeface="Calibri"/>
                <a:cs typeface="Calibri"/>
              </a:rPr>
              <a:t>Ask your traders to give you relevant Transit Accompanying Document MRN, for each Transit consignment you are carrying. </a:t>
            </a:r>
          </a:p>
          <a:p>
            <a:pPr marL="285750" indent="-285750">
              <a:lnSpc>
                <a:spcPts val="2000"/>
              </a:lnSpc>
            </a:pPr>
            <a:r>
              <a:rPr lang="en-GB" sz="1600" dirty="0">
                <a:latin typeface="Calibri"/>
                <a:cs typeface="Calibri"/>
              </a:rPr>
              <a:t>Even though the Office of Transit will be completed digitally, the paper Transit Accompanying Document (TAD) must travel with the goods.</a:t>
            </a:r>
          </a:p>
          <a:p>
            <a:pPr marL="285750" indent="-285750">
              <a:lnSpc>
                <a:spcPts val="2000"/>
              </a:lnSpc>
              <a:spcAft>
                <a:spcPts val="0"/>
              </a:spcAft>
            </a:pPr>
            <a:r>
              <a:rPr lang="en-GB" sz="1600" dirty="0">
                <a:latin typeface="Calibri"/>
                <a:cs typeface="Calibri"/>
              </a:rPr>
              <a:t>Link all</a:t>
            </a:r>
            <a:r>
              <a:rPr lang="en-GB" sz="1600" b="1" dirty="0">
                <a:latin typeface="Calibri"/>
                <a:cs typeface="Calibri"/>
              </a:rPr>
              <a:t> Transit </a:t>
            </a:r>
            <a:r>
              <a:rPr lang="en-GB" sz="1600" dirty="0">
                <a:latin typeface="Calibri"/>
                <a:cs typeface="Calibri"/>
              </a:rPr>
              <a:t>references together into one Goods Movement Reference (GMR) for each trailer movement. You can do this in two ways: </a:t>
            </a:r>
          </a:p>
          <a:p>
            <a:pPr marL="555625" lvl="1" indent="-285750">
              <a:lnSpc>
                <a:spcPts val="2000"/>
              </a:lnSpc>
              <a:spcAft>
                <a:spcPts val="0"/>
              </a:spcAft>
              <a:buFont typeface="Wingdings" panose="020B0604020202020204" pitchFamily="34" charset="0"/>
              <a:buChar char="v"/>
            </a:pPr>
            <a:r>
              <a:rPr lang="en-GB" sz="1600" dirty="0">
                <a:latin typeface="Calibri"/>
                <a:cs typeface="Calibri"/>
              </a:rPr>
              <a:t>A direct link from your own system into the Goods Vehicle Movement Service (we will work with you to develop this functionality) or </a:t>
            </a:r>
          </a:p>
          <a:p>
            <a:pPr marL="555625" lvl="1" indent="-285750">
              <a:lnSpc>
                <a:spcPts val="2000"/>
              </a:lnSpc>
              <a:buFont typeface="Wingdings" panose="020B0604020202020204" pitchFamily="34" charset="0"/>
              <a:buChar char="v"/>
            </a:pPr>
            <a:r>
              <a:rPr lang="en-GB" sz="1600" dirty="0">
                <a:latin typeface="Calibri"/>
                <a:ea typeface="Geneva"/>
                <a:cs typeface="Calibri"/>
              </a:rPr>
              <a:t>An online portal available in your Government Gateway account.</a:t>
            </a:r>
            <a:endParaRPr lang="en-GB" sz="1600" dirty="0">
              <a:ea typeface="Geneva"/>
            </a:endParaRPr>
          </a:p>
          <a:p>
            <a:pPr marL="285750" indent="-285750">
              <a:lnSpc>
                <a:spcPts val="2000"/>
              </a:lnSpc>
            </a:pPr>
            <a:r>
              <a:rPr lang="en-GB" sz="1600" dirty="0">
                <a:latin typeface="Calibri"/>
                <a:cs typeface="Calibri"/>
              </a:rPr>
              <a:t>For each trailer movement, update the GMR with the correct vehicle registration number (VRN) for accompanied movements or trailer registration number (TRN) for unaccompanied movements. The VRN/ TRN can be updated to cater for any changes but must be correct when the GMR is presented to the carrier at the point of departure. </a:t>
            </a:r>
          </a:p>
          <a:p>
            <a:pPr marL="285750" indent="-285750">
              <a:lnSpc>
                <a:spcPts val="2000"/>
              </a:lnSpc>
            </a:pPr>
            <a:r>
              <a:rPr lang="en-GB" sz="1600" dirty="0">
                <a:latin typeface="Calibri"/>
                <a:cs typeface="Calibri"/>
              </a:rPr>
              <a:t>Instruct your drivers not to proceed to the border if unable to close their GMR envelope as they will not be allowed to board.</a:t>
            </a:r>
          </a:p>
          <a:p>
            <a:pPr marL="285750" indent="-285750">
              <a:lnSpc>
                <a:spcPts val="2000"/>
              </a:lnSpc>
            </a:pPr>
            <a:r>
              <a:rPr lang="en-GB" sz="1600" dirty="0">
                <a:latin typeface="Calibri"/>
                <a:cs typeface="Calibri"/>
              </a:rPr>
              <a:t>Instruct your drivers to present the GMR to the carrier on arrival at the point of departure to demonstrate they have the necessary evidence to legally move goods under Transit.</a:t>
            </a:r>
          </a:p>
          <a:p>
            <a:pPr marL="285750" indent="-285750">
              <a:lnSpc>
                <a:spcPts val="2000"/>
              </a:lnSpc>
            </a:pPr>
            <a:r>
              <a:rPr lang="en-GB" sz="1600" dirty="0">
                <a:latin typeface="Calibri"/>
                <a:cs typeface="Calibri"/>
              </a:rPr>
              <a:t>Work with us to identify ways to get HMG messages to the person in control of the goods and instruct them to comply with instructions issued by HMG for any checks that may be required.</a:t>
            </a:r>
          </a:p>
        </p:txBody>
      </p:sp>
      <p:sp>
        <p:nvSpPr>
          <p:cNvPr id="3" name="Footer Placeholder 2">
            <a:extLst>
              <a:ext uri="{FF2B5EF4-FFF2-40B4-BE49-F238E27FC236}">
                <a16:creationId xmlns:a16="http://schemas.microsoft.com/office/drawing/2014/main" id="{68D18298-CAFE-4FCE-8A7C-C0E1CF2C91AC}"/>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36252376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a:latin typeface="Calibri"/>
                <a:cs typeface="Calibri"/>
              </a:rPr>
              <a:t>Carriers (GVMS for Office of Transit only) </a:t>
            </a:r>
            <a:endParaRPr lang="en-GB"/>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9" name="Content Placeholder 2">
            <a:extLst>
              <a:ext uri="{FF2B5EF4-FFF2-40B4-BE49-F238E27FC236}">
                <a16:creationId xmlns:a16="http://schemas.microsoft.com/office/drawing/2014/main" id="{A868C9BB-331F-42F9-8F2B-45F712461704}"/>
              </a:ext>
            </a:extLst>
          </p:cNvPr>
          <p:cNvSpPr>
            <a:spLocks noGrp="1"/>
          </p:cNvSpPr>
          <p:nvPr/>
        </p:nvSpPr>
        <p:spPr bwMode="auto">
          <a:xfrm>
            <a:off x="458789" y="1342132"/>
            <a:ext cx="11427262" cy="543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mn-ea"/>
                <a:cs typeface="Calibri" panose="020F0502020204030204" pitchFamily="34"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Calibri" panose="020F0502020204030204" pitchFamily="34" charset="0"/>
                <a:ea typeface="Geneva" charset="0"/>
                <a:cs typeface="Calibri" panose="020F0502020204030204" pitchFamily="34" charset="0"/>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Calibri" panose="020F0502020204030204" pitchFamily="34" charset="0"/>
                <a:ea typeface="Arial" charset="0"/>
                <a:cs typeface="Calibri" panose="020F0502020204030204" pitchFamily="34" charset="0"/>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buNone/>
            </a:pPr>
            <a:r>
              <a:rPr lang="en-GB" sz="1600" b="1">
                <a:latin typeface="Calibri"/>
                <a:cs typeface="Calibri"/>
              </a:rPr>
              <a:t>What else do I need to do for Transit at locations not using the Pre-Lodgement model? </a:t>
            </a:r>
            <a:endParaRPr lang="en-US" sz="1600">
              <a:latin typeface="Calibri"/>
              <a:cs typeface="Calibri"/>
            </a:endParaRPr>
          </a:p>
          <a:p>
            <a:pPr marL="269875" indent="-269875"/>
            <a:r>
              <a:rPr lang="en-GB" sz="1600">
                <a:latin typeface="Calibri"/>
                <a:cs typeface="Calibri"/>
              </a:rPr>
              <a:t>Capture and check the Goods Movement Reference (the reference code that will prove goods in that vehicle have any necessary Transit declarations).</a:t>
            </a:r>
          </a:p>
          <a:p>
            <a:pPr marL="269875" indent="-269875"/>
            <a:r>
              <a:rPr lang="en-GB" sz="1600">
                <a:latin typeface="Calibri"/>
                <a:cs typeface="Calibri"/>
              </a:rPr>
              <a:t>Where goods are moving under transit, refuse boarding to any vehicles that present an invalid GMR. However, to avoid congestion, we will ensure any hauliers that enter incorrect Transit references into their GMR envelope are advised not to proceed to the port until the valid reference is entered into the GMR. We will also support hauliers to prepare to submit the right information at the right time. </a:t>
            </a:r>
          </a:p>
          <a:p>
            <a:pPr marL="269875" indent="-269875"/>
            <a:r>
              <a:rPr lang="en-GB" sz="1600">
                <a:latin typeface="Calibri"/>
                <a:cs typeface="Calibri"/>
              </a:rPr>
              <a:t>Verify at check-in that the vehicle registration number (VRN) for accompanied movements, or trailer registration number (TRN) for unaccompanied trailer movements matches to the reference entered into the GMR, request that the haulier amends the GMR to include the valid VRN/ TRN before they are allowed to board.</a:t>
            </a:r>
            <a:endParaRPr lang="en-GB" sz="1600"/>
          </a:p>
          <a:p>
            <a:pPr marL="269875" indent="-269875"/>
            <a:r>
              <a:rPr lang="en-GB" sz="1600">
                <a:latin typeface="Calibri"/>
                <a:cs typeface="Calibri"/>
              </a:rPr>
              <a:t>Send all valid GMRs collected to HMG via the GVMS at the point of no return so that Transit declarations can be arrived in the system and risk-assessed </a:t>
            </a:r>
            <a:r>
              <a:rPr lang="en-GB" sz="1600" err="1">
                <a:latin typeface="Calibri"/>
                <a:cs typeface="Calibri"/>
              </a:rPr>
              <a:t>en</a:t>
            </a:r>
            <a:r>
              <a:rPr lang="en-GB" sz="1600">
                <a:latin typeface="Calibri"/>
                <a:cs typeface="Calibri"/>
              </a:rPr>
              <a:t> route and Office of Transit (</a:t>
            </a:r>
            <a:r>
              <a:rPr lang="en-GB" sz="1600" err="1">
                <a:latin typeface="Calibri"/>
                <a:cs typeface="Calibri"/>
              </a:rPr>
              <a:t>OoT</a:t>
            </a:r>
            <a:r>
              <a:rPr lang="en-GB" sz="1600">
                <a:latin typeface="Calibri"/>
                <a:cs typeface="Calibri"/>
              </a:rPr>
              <a:t>) functions can be completed.  </a:t>
            </a:r>
            <a:endParaRPr lang="en-GB" sz="1600"/>
          </a:p>
          <a:p>
            <a:pPr marL="269875" indent="-269875"/>
            <a:r>
              <a:rPr lang="en-GB" sz="1600">
                <a:latin typeface="Calibri"/>
                <a:cs typeface="Calibri"/>
              </a:rPr>
              <a:t>The Office of Transit (</a:t>
            </a:r>
            <a:r>
              <a:rPr lang="en-GB" sz="1600" err="1">
                <a:latin typeface="Calibri"/>
                <a:cs typeface="Calibri"/>
              </a:rPr>
              <a:t>OoT</a:t>
            </a:r>
            <a:r>
              <a:rPr lang="en-GB" sz="1600">
                <a:latin typeface="Calibri"/>
                <a:cs typeface="Calibri"/>
              </a:rPr>
              <a:t>) process is automated through collecting the GMR in GVMS. However, the paper Transit Accompanying Document (TAD) must still travel with the goods.</a:t>
            </a:r>
            <a:endParaRPr lang="en-GB" sz="1600"/>
          </a:p>
          <a:p>
            <a:pPr marL="269875" indent="-269875"/>
            <a:r>
              <a:rPr lang="en-GB" sz="1600">
                <a:latin typeface="Calibri"/>
                <a:cs typeface="Calibri"/>
              </a:rPr>
              <a:t>We will also ask you to please work with us and your border location to help facilitate a process to ensure the person in control of the goods (e.g. the driver) has received a cleared/uncleared message from HMG by the time they arrive, so that they know whether their goods need to be checked.</a:t>
            </a:r>
          </a:p>
        </p:txBody>
      </p:sp>
      <p:sp>
        <p:nvSpPr>
          <p:cNvPr id="3" name="Footer Placeholder 2">
            <a:extLst>
              <a:ext uri="{FF2B5EF4-FFF2-40B4-BE49-F238E27FC236}">
                <a16:creationId xmlns:a16="http://schemas.microsoft.com/office/drawing/2014/main" id="{FBB68CE0-8A00-4947-A054-AB37496F1F5A}"/>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11429085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CE59-FDD4-4075-8FDD-326CBC601081}"/>
              </a:ext>
            </a:extLst>
          </p:cNvPr>
          <p:cNvSpPr>
            <a:spLocks noGrp="1"/>
          </p:cNvSpPr>
          <p:nvPr>
            <p:ph type="title"/>
          </p:nvPr>
        </p:nvSpPr>
        <p:spPr>
          <a:xfrm>
            <a:off x="460376" y="405860"/>
            <a:ext cx="10972800" cy="831850"/>
          </a:xfrm>
        </p:spPr>
        <p:txBody>
          <a:bodyPr/>
          <a:lstStyle/>
          <a:p>
            <a:r>
              <a:rPr lang="en-GB" dirty="0"/>
              <a:t>Introduction</a:t>
            </a:r>
          </a:p>
        </p:txBody>
      </p:sp>
      <p:sp>
        <p:nvSpPr>
          <p:cNvPr id="3" name="Content Placeholder 2">
            <a:extLst>
              <a:ext uri="{FF2B5EF4-FFF2-40B4-BE49-F238E27FC236}">
                <a16:creationId xmlns:a16="http://schemas.microsoft.com/office/drawing/2014/main" id="{19073719-484C-4804-B30D-C13457D5FFBF}"/>
              </a:ext>
            </a:extLst>
          </p:cNvPr>
          <p:cNvSpPr>
            <a:spLocks noGrp="1"/>
          </p:cNvSpPr>
          <p:nvPr>
            <p:ph idx="1"/>
          </p:nvPr>
        </p:nvSpPr>
        <p:spPr>
          <a:xfrm>
            <a:off x="401638" y="821785"/>
            <a:ext cx="11090276" cy="5780074"/>
          </a:xfrm>
        </p:spPr>
        <p:txBody>
          <a:bodyPr/>
          <a:lstStyle/>
          <a:p>
            <a:pPr marL="0" indent="0" algn="just">
              <a:spcAft>
                <a:spcPts val="400"/>
              </a:spcAft>
              <a:buNone/>
            </a:pPr>
            <a:r>
              <a:rPr lang="en-GB" sz="1800" dirty="0">
                <a:latin typeface="Calibri"/>
                <a:cs typeface="Calibri"/>
              </a:rPr>
              <a:t>This pack sets out: </a:t>
            </a:r>
            <a:endParaRPr lang="en-US" dirty="0"/>
          </a:p>
          <a:p>
            <a:pPr marL="0" indent="0" algn="just">
              <a:spcAft>
                <a:spcPts val="400"/>
              </a:spcAft>
              <a:buNone/>
            </a:pPr>
            <a:r>
              <a:rPr lang="en-GB" sz="1800" b="1" dirty="0">
                <a:solidFill>
                  <a:srgbClr val="009999"/>
                </a:solidFill>
                <a:latin typeface="Calibri"/>
                <a:cs typeface="Calibri"/>
              </a:rPr>
              <a:t>Requirements from 1 January to end June 2021</a:t>
            </a:r>
          </a:p>
          <a:p>
            <a:pPr marL="269875" indent="-269875" algn="just">
              <a:spcAft>
                <a:spcPts val="400"/>
              </a:spcAft>
            </a:pPr>
            <a:r>
              <a:rPr lang="en-GB" sz="1800" dirty="0">
                <a:latin typeface="Calibri"/>
                <a:cs typeface="Calibri"/>
              </a:rPr>
              <a:t>The requirements for border processes on goods moving between GB and the EU through EU-facing non-inventory linked locations in this period</a:t>
            </a:r>
          </a:p>
          <a:p>
            <a:pPr marL="269875" indent="-269875" algn="just">
              <a:spcAft>
                <a:spcPts val="400"/>
              </a:spcAft>
            </a:pPr>
            <a:r>
              <a:rPr lang="en-GB" sz="1800" dirty="0">
                <a:latin typeface="Calibri"/>
                <a:cs typeface="Calibri"/>
              </a:rPr>
              <a:t>The key requirements for meeting Safety and Security obligations in this period</a:t>
            </a:r>
          </a:p>
          <a:p>
            <a:pPr marL="0" indent="0" algn="just">
              <a:spcAft>
                <a:spcPts val="400"/>
              </a:spcAft>
              <a:buNone/>
            </a:pPr>
            <a:r>
              <a:rPr lang="en-GB" sz="1800" b="1" dirty="0">
                <a:solidFill>
                  <a:srgbClr val="009999"/>
                </a:solidFill>
                <a:latin typeface="Calibri"/>
                <a:cs typeface="Calibri"/>
              </a:rPr>
              <a:t>Requirements from 1 July 2021</a:t>
            </a:r>
            <a:endParaRPr lang="en-GB" sz="1800" dirty="0">
              <a:latin typeface="Calibri"/>
              <a:cs typeface="Calibri"/>
            </a:endParaRPr>
          </a:p>
          <a:p>
            <a:pPr marL="269875" indent="-269875" algn="just">
              <a:spcAft>
                <a:spcPts val="400"/>
              </a:spcAft>
            </a:pPr>
            <a:r>
              <a:rPr lang="en-GB" sz="1800" dirty="0">
                <a:latin typeface="Calibri"/>
                <a:cs typeface="Calibri"/>
              </a:rPr>
              <a:t>The</a:t>
            </a:r>
            <a:r>
              <a:rPr lang="en-GB" sz="1800" dirty="0">
                <a:latin typeface="Calibri"/>
                <a:ea typeface="Geneva"/>
                <a:cs typeface="Calibri"/>
              </a:rPr>
              <a:t> requirements that border locations, carriers and hauliers would need to fulfil under the Pre-Lodgement model </a:t>
            </a:r>
          </a:p>
          <a:p>
            <a:pPr marL="269875" indent="-269875" algn="just">
              <a:spcAft>
                <a:spcPts val="400"/>
              </a:spcAft>
            </a:pPr>
            <a:r>
              <a:rPr lang="en-GB" sz="1800" dirty="0">
                <a:latin typeface="Calibri"/>
                <a:ea typeface="Geneva"/>
                <a:cs typeface="Calibri"/>
              </a:rPr>
              <a:t>The key requirements that border operators would need to fulfil under a traditional Temporary Storage model</a:t>
            </a:r>
            <a:endParaRPr lang="en-US" sz="1800" dirty="0">
              <a:latin typeface="Calibri"/>
              <a:ea typeface="Geneva"/>
              <a:cs typeface="Calibri"/>
            </a:endParaRPr>
          </a:p>
          <a:p>
            <a:pPr marL="269875" indent="-269875" algn="just">
              <a:spcAft>
                <a:spcPts val="400"/>
              </a:spcAft>
            </a:pPr>
            <a:r>
              <a:rPr lang="en-GB" sz="1800" dirty="0">
                <a:latin typeface="Calibri"/>
                <a:ea typeface="Geneva"/>
                <a:cs typeface="Calibri"/>
              </a:rPr>
              <a:t>The key requirements for safety and security.</a:t>
            </a:r>
            <a:endParaRPr lang="en-US" sz="1800" dirty="0">
              <a:latin typeface="Calibri"/>
              <a:ea typeface="Geneva"/>
              <a:cs typeface="Calibri"/>
            </a:endParaRPr>
          </a:p>
          <a:p>
            <a:pPr marL="0" indent="0" algn="just">
              <a:spcAft>
                <a:spcPts val="400"/>
              </a:spcAft>
              <a:buNone/>
            </a:pPr>
            <a:r>
              <a:rPr lang="en-GB" sz="1800" b="1" dirty="0">
                <a:solidFill>
                  <a:srgbClr val="009999"/>
                </a:solidFill>
                <a:latin typeface="Calibri"/>
                <a:cs typeface="Calibri"/>
              </a:rPr>
              <a:t>Common Transit Convention requirements</a:t>
            </a:r>
          </a:p>
          <a:p>
            <a:pPr marL="269875" indent="-269875" algn="just">
              <a:spcAft>
                <a:spcPts val="400"/>
              </a:spcAft>
            </a:pPr>
            <a:r>
              <a:rPr lang="en-GB" sz="1800" dirty="0">
                <a:latin typeface="Calibri"/>
                <a:cs typeface="Calibri"/>
              </a:rPr>
              <a:t>The requirements for handling goods moving under the Common Transit Convention from January 2021.</a:t>
            </a:r>
          </a:p>
          <a:p>
            <a:pPr marL="269875" indent="-269875" algn="just">
              <a:spcAft>
                <a:spcPts val="400"/>
              </a:spcAft>
            </a:pPr>
            <a:r>
              <a:rPr lang="en-GB" sz="1800" dirty="0">
                <a:latin typeface="Calibri"/>
                <a:cs typeface="Calibri"/>
              </a:rPr>
              <a:t>The requirements for an automated Office of Transit process at locations not using the Pre-Lodgement Model from July 2021.</a:t>
            </a:r>
          </a:p>
          <a:p>
            <a:pPr marL="0" indent="0" algn="just">
              <a:spcBef>
                <a:spcPts val="600"/>
              </a:spcBef>
              <a:spcAft>
                <a:spcPts val="400"/>
              </a:spcAft>
              <a:buNone/>
            </a:pPr>
            <a:r>
              <a:rPr lang="en-GB" sz="1800" dirty="0">
                <a:latin typeface="Calibri"/>
                <a:cs typeface="Calibri"/>
              </a:rPr>
              <a:t>This pack also:</a:t>
            </a:r>
          </a:p>
          <a:p>
            <a:pPr marL="285750" indent="-285750" algn="just">
              <a:spcAft>
                <a:spcPts val="400"/>
              </a:spcAft>
            </a:pPr>
            <a:r>
              <a:rPr lang="en-GB" sz="1800" dirty="0">
                <a:latin typeface="Calibri"/>
                <a:cs typeface="Calibri"/>
              </a:rPr>
              <a:t>Asks port operators to decide whether they would like to use </a:t>
            </a:r>
            <a:r>
              <a:rPr lang="en-GB" sz="1800" u="sng" dirty="0">
                <a:latin typeface="Calibri"/>
                <a:cs typeface="Calibri"/>
              </a:rPr>
              <a:t>our new </a:t>
            </a:r>
            <a:r>
              <a:rPr lang="en-GB" sz="1800" b="1" u="sng" dirty="0">
                <a:latin typeface="Calibri"/>
                <a:cs typeface="Calibri"/>
              </a:rPr>
              <a:t>Pre-Lodgement model </a:t>
            </a:r>
            <a:r>
              <a:rPr lang="en-GB" sz="1800" u="sng" dirty="0">
                <a:latin typeface="Calibri"/>
                <a:cs typeface="Calibri"/>
              </a:rPr>
              <a:t>or a traditional </a:t>
            </a:r>
            <a:r>
              <a:rPr lang="en-GB" sz="1800" b="1" u="sng" dirty="0">
                <a:latin typeface="Calibri"/>
                <a:cs typeface="Calibri"/>
              </a:rPr>
              <a:t>Temporary Storage model </a:t>
            </a:r>
            <a:r>
              <a:rPr lang="en-GB" sz="1800" u="sng" dirty="0">
                <a:latin typeface="Calibri"/>
                <a:cs typeface="Calibri"/>
              </a:rPr>
              <a:t>to meet these requirements at their location.</a:t>
            </a:r>
            <a:endParaRPr lang="en-GB" sz="1800" dirty="0">
              <a:latin typeface="Calibri"/>
              <a:cs typeface="Calibri"/>
            </a:endParaRPr>
          </a:p>
          <a:p>
            <a:pPr marL="269875" indent="-269875" algn="just">
              <a:spcAft>
                <a:spcPts val="400"/>
              </a:spcAft>
            </a:pPr>
            <a:r>
              <a:rPr lang="en-GB" sz="1800" dirty="0">
                <a:latin typeface="Calibri"/>
                <a:cs typeface="Calibri"/>
              </a:rPr>
              <a:t>Asks port operators, carriers and hauliers to familiarise themselves with the requirements that will apply to them.</a:t>
            </a:r>
            <a:endParaRPr lang="en-GB" sz="1800" dirty="0"/>
          </a:p>
        </p:txBody>
      </p:sp>
      <p:sp>
        <p:nvSpPr>
          <p:cNvPr id="4" name="Slide Number Placeholder 3">
            <a:extLst>
              <a:ext uri="{FF2B5EF4-FFF2-40B4-BE49-F238E27FC236}">
                <a16:creationId xmlns:a16="http://schemas.microsoft.com/office/drawing/2014/main" id="{D8ED75D2-C7A0-4C0B-94E7-EBB405BC4E4A}"/>
              </a:ext>
            </a:extLst>
          </p:cNvPr>
          <p:cNvSpPr>
            <a:spLocks noGrp="1"/>
          </p:cNvSpPr>
          <p:nvPr>
            <p:ph type="sldNum" sz="quarter" idx="10"/>
          </p:nvPr>
        </p:nvSpPr>
        <p:spPr/>
        <p:txBody>
          <a:bodyPr/>
          <a:lstStyle/>
          <a:p>
            <a:pPr>
              <a:defRPr/>
            </a:pPr>
            <a:fld id="{33932FC1-F83D-4223-BCC6-34681F250449}" type="slidenum">
              <a:rPr lang="en-US" dirty="0" smtClean="0"/>
              <a:pPr>
                <a:defRPr/>
              </a:pPr>
              <a:t>3</a:t>
            </a:fld>
            <a:endParaRPr lang="en-US"/>
          </a:p>
        </p:txBody>
      </p:sp>
      <p:sp>
        <p:nvSpPr>
          <p:cNvPr id="5" name="Footer Placeholder 4">
            <a:extLst>
              <a:ext uri="{FF2B5EF4-FFF2-40B4-BE49-F238E27FC236}">
                <a16:creationId xmlns:a16="http://schemas.microsoft.com/office/drawing/2014/main" id="{21F2FA51-A569-47E3-B20F-81EACB1AB3DF}"/>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41069202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8525-5112-493E-9084-37F1D18F1112}"/>
              </a:ext>
            </a:extLst>
          </p:cNvPr>
          <p:cNvSpPr>
            <a:spLocks noGrp="1"/>
          </p:cNvSpPr>
          <p:nvPr>
            <p:ph type="title"/>
          </p:nvPr>
        </p:nvSpPr>
        <p:spPr>
          <a:xfrm>
            <a:off x="714375" y="2597150"/>
            <a:ext cx="10972800" cy="831850"/>
          </a:xfrm>
        </p:spPr>
        <p:txBody>
          <a:bodyPr/>
          <a:lstStyle/>
          <a:p>
            <a:r>
              <a:rPr lang="en-GB" sz="4000">
                <a:solidFill>
                  <a:srgbClr val="008D8E"/>
                </a:solidFill>
                <a:latin typeface="Calibri"/>
                <a:cs typeface="Calibri"/>
              </a:rPr>
              <a:t>Requirements from January 2021 </a:t>
            </a:r>
            <a:endParaRPr lang="en-GB" sz="4000">
              <a:solidFill>
                <a:srgbClr val="008D8E"/>
              </a:solidFill>
            </a:endParaRPr>
          </a:p>
        </p:txBody>
      </p:sp>
      <p:sp>
        <p:nvSpPr>
          <p:cNvPr id="4" name="Slide Number Placeholder 3">
            <a:extLst>
              <a:ext uri="{FF2B5EF4-FFF2-40B4-BE49-F238E27FC236}">
                <a16:creationId xmlns:a16="http://schemas.microsoft.com/office/drawing/2014/main" id="{D52CD42C-1E4F-4246-B244-E539B6F372CF}"/>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932FC1-F83D-4223-BCC6-34681F250449}" type="slidenum">
              <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900" b="0" i="0" u="none" strike="noStrike" kern="1200" cap="none" spc="0" normalizeH="0" baseline="0" noProof="0">
              <a:ln>
                <a:noFill/>
              </a:ln>
              <a:solidFill>
                <a:srgbClr val="008D8E"/>
              </a:solidFill>
              <a:effectLst/>
              <a:uLnTx/>
              <a:uFillTx/>
              <a:latin typeface="Arial" panose="020B0604020202020204" pitchFamily="34" charset="0"/>
              <a:ea typeface="Geneva" pitchFamily="124" charset="-128"/>
              <a:cs typeface="Arial"/>
            </a:endParaRPr>
          </a:p>
        </p:txBody>
      </p:sp>
      <p:sp>
        <p:nvSpPr>
          <p:cNvPr id="3" name="Footer Placeholder 2">
            <a:extLst>
              <a:ext uri="{FF2B5EF4-FFF2-40B4-BE49-F238E27FC236}">
                <a16:creationId xmlns:a16="http://schemas.microsoft.com/office/drawing/2014/main" id="{3E1CDEC8-7709-4958-B560-69AAA2D85BEA}"/>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17979755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91A-3027-4C43-85AD-98AAEB60CD93}"/>
              </a:ext>
            </a:extLst>
          </p:cNvPr>
          <p:cNvSpPr>
            <a:spLocks noGrp="1"/>
          </p:cNvSpPr>
          <p:nvPr>
            <p:ph type="title"/>
          </p:nvPr>
        </p:nvSpPr>
        <p:spPr>
          <a:xfrm>
            <a:off x="530942" y="260917"/>
            <a:ext cx="10653340" cy="831850"/>
          </a:xfrm>
        </p:spPr>
        <p:txBody>
          <a:bodyPr/>
          <a:lstStyle/>
          <a:p>
            <a:pPr>
              <a:lnSpc>
                <a:spcPts val="3500"/>
              </a:lnSpc>
            </a:pPr>
            <a:r>
              <a:rPr lang="en-GB">
                <a:latin typeface="Calibri"/>
                <a:cs typeface="Calibri"/>
              </a:rPr>
              <a:t>Declaration requirements from January 2021</a:t>
            </a:r>
            <a:br>
              <a:rPr lang="en-GB">
                <a:latin typeface="Calibri"/>
                <a:cs typeface="Calibri"/>
              </a:rPr>
            </a:br>
            <a:r>
              <a:rPr lang="en-GB">
                <a:latin typeface="Calibri"/>
                <a:cs typeface="Calibri"/>
              </a:rPr>
              <a:t>Imports</a:t>
            </a:r>
            <a:endParaRPr lang="en-US"/>
          </a:p>
        </p:txBody>
      </p:sp>
      <p:sp>
        <p:nvSpPr>
          <p:cNvPr id="4" name="Slide Number Placeholder 3">
            <a:extLst>
              <a:ext uri="{FF2B5EF4-FFF2-40B4-BE49-F238E27FC236}">
                <a16:creationId xmlns:a16="http://schemas.microsoft.com/office/drawing/2014/main" id="{77A2D756-0BEE-4614-B5B1-17520851C0A9}"/>
              </a:ext>
            </a:extLst>
          </p:cNvPr>
          <p:cNvSpPr>
            <a:spLocks noGrp="1"/>
          </p:cNvSpPr>
          <p:nvPr>
            <p:ph type="sldNum" sz="quarter" idx="10"/>
          </p:nvPr>
        </p:nvSpPr>
        <p:spPr/>
        <p:txBody>
          <a:bodyPr/>
          <a:lstStyle/>
          <a:p>
            <a:pPr>
              <a:defRPr/>
            </a:pPr>
            <a:fld id="{33932FC1-F83D-4223-BCC6-34681F250449}" type="slidenum">
              <a:rPr lang="en-US" dirty="0" smtClean="0"/>
              <a:pPr>
                <a:defRPr/>
              </a:pPr>
              <a:t>5</a:t>
            </a:fld>
            <a:endParaRPr lang="en-US"/>
          </a:p>
        </p:txBody>
      </p:sp>
      <p:sp>
        <p:nvSpPr>
          <p:cNvPr id="6" name="Rectangle 5">
            <a:extLst>
              <a:ext uri="{FF2B5EF4-FFF2-40B4-BE49-F238E27FC236}">
                <a16:creationId xmlns:a16="http://schemas.microsoft.com/office/drawing/2014/main" id="{DEBA9CB8-197E-4C99-A666-36D2839433B6}"/>
              </a:ext>
            </a:extLst>
          </p:cNvPr>
          <p:cNvSpPr/>
          <p:nvPr/>
        </p:nvSpPr>
        <p:spPr>
          <a:xfrm>
            <a:off x="460183" y="1206960"/>
            <a:ext cx="11169842" cy="5186035"/>
          </a:xfrm>
          <a:prstGeom prst="rect">
            <a:avLst/>
          </a:prstGeom>
        </p:spPr>
        <p:txBody>
          <a:bodyPr wrap="square" anchor="t">
            <a:spAutoFit/>
          </a:bodyPr>
          <a:lstStyle/>
          <a:p>
            <a:pPr marL="285750" indent="-285750" algn="just">
              <a:spcAft>
                <a:spcPts val="300"/>
              </a:spcAft>
              <a:buClr>
                <a:srgbClr val="008D8E"/>
              </a:buClr>
              <a:buFont typeface="Arial"/>
              <a:buChar char="•"/>
            </a:pPr>
            <a:r>
              <a:rPr lang="en-GB" sz="1800">
                <a:latin typeface="Calibri"/>
                <a:ea typeface="Geneva"/>
                <a:cs typeface="Calibri"/>
              </a:rPr>
              <a:t>Traders bringing goods from the EU to the UK will need to declare their goods to customs. Goods must be declared in advance of crossing if moving through a listed RoRo port or a location without existing systems.</a:t>
            </a:r>
          </a:p>
          <a:p>
            <a:pPr marL="285750" indent="-285750" algn="just">
              <a:spcAft>
                <a:spcPts val="300"/>
              </a:spcAft>
              <a:buClr>
                <a:srgbClr val="008D8E"/>
              </a:buClr>
              <a:buFont typeface="Arial"/>
              <a:buChar char="•"/>
            </a:pPr>
            <a:r>
              <a:rPr lang="en-GB" sz="1800">
                <a:latin typeface="Calibri"/>
                <a:ea typeface="Geneva"/>
                <a:cs typeface="Calibri"/>
              </a:rPr>
              <a:t>To facilitate readiness, traders moving non-controlled goods to the UK will be allowed to declare their goods by making an entry into their own records. They will need to submit a supplementary declaration within six months.</a:t>
            </a:r>
            <a:endParaRPr lang="en-GB" sz="1800">
              <a:cs typeface="Arial"/>
            </a:endParaRPr>
          </a:p>
          <a:p>
            <a:pPr marL="285750" indent="-285750" algn="just">
              <a:spcAft>
                <a:spcPts val="300"/>
              </a:spcAft>
              <a:buClr>
                <a:srgbClr val="008D8E"/>
              </a:buClr>
              <a:buFont typeface="Arial"/>
              <a:buChar char="•"/>
            </a:pPr>
            <a:r>
              <a:rPr lang="en-GB" sz="1800">
                <a:latin typeface="Calibri"/>
                <a:ea typeface="Geneva"/>
                <a:cs typeface="Calibri"/>
              </a:rPr>
              <a:t>Traders moving controlled goods (e.g. excise goods) will need to make a frontier declaration. This declaration can be full, simplified, or a Transit declaration depending on the trader's authorisation.</a:t>
            </a:r>
            <a:endParaRPr lang="en-GB" sz="1800">
              <a:latin typeface="Arial"/>
              <a:ea typeface="Geneva"/>
              <a:cs typeface="Arial"/>
            </a:endParaRPr>
          </a:p>
          <a:p>
            <a:pPr marL="285750" indent="-285750" algn="just">
              <a:spcAft>
                <a:spcPts val="300"/>
              </a:spcAft>
              <a:buClr>
                <a:srgbClr val="008D8E"/>
              </a:buClr>
              <a:buFont typeface="Arial"/>
              <a:buChar char="•"/>
            </a:pPr>
            <a:r>
              <a:rPr lang="en-GB" sz="1800">
                <a:latin typeface="Calibri"/>
                <a:ea typeface="Geneva"/>
                <a:cs typeface="Calibri"/>
              </a:rPr>
              <a:t>If the controlled goods are coming via a location without systems that would allow the trader to notify HMRC that goods have been imported, the trader must manually arrive the declaration in HMRC systems (including entry to the Excise Movement and Control System for excise duty suspended goods) by the end of the working day following the physical crossing.</a:t>
            </a:r>
            <a:endParaRPr lang="en-GB" sz="1800">
              <a:latin typeface="Arial"/>
              <a:ea typeface="Geneva"/>
              <a:cs typeface="Arial"/>
            </a:endParaRPr>
          </a:p>
          <a:p>
            <a:pPr marL="285750" indent="-285750" algn="just">
              <a:spcBef>
                <a:spcPts val="600"/>
              </a:spcBef>
              <a:spcAft>
                <a:spcPts val="300"/>
              </a:spcAft>
              <a:buClr>
                <a:srgbClr val="008D8E"/>
              </a:buClr>
              <a:buFont typeface="Arial"/>
              <a:buChar char="•"/>
            </a:pPr>
            <a:r>
              <a:rPr lang="en-GB" sz="1800">
                <a:latin typeface="Calibri"/>
                <a:ea typeface="Geneva"/>
                <a:cs typeface="Calibri"/>
              </a:rPr>
              <a:t>However, we will not be:</a:t>
            </a:r>
          </a:p>
          <a:p>
            <a:pPr marL="742950" lvl="1" indent="-285750" algn="just">
              <a:spcAft>
                <a:spcPts val="300"/>
              </a:spcAft>
              <a:buClr>
                <a:srgbClr val="008D8E"/>
              </a:buClr>
              <a:buFont typeface="Arial"/>
              <a:buChar char="•"/>
            </a:pPr>
            <a:r>
              <a:rPr lang="en-GB" sz="1800">
                <a:latin typeface="Calibri"/>
                <a:ea typeface="Geneva"/>
                <a:cs typeface="Calibri"/>
              </a:rPr>
              <a:t>requiring traders moving non-controlled goods to submit frontier declarations before they are allowed to move their goods away from the frontier</a:t>
            </a:r>
            <a:endParaRPr lang="en-GB" sz="1800">
              <a:latin typeface="Calibri"/>
              <a:cs typeface="Calibri"/>
            </a:endParaRPr>
          </a:p>
          <a:p>
            <a:pPr marL="742950" lvl="1" indent="-285750" algn="just">
              <a:spcAft>
                <a:spcPts val="300"/>
              </a:spcAft>
              <a:buClr>
                <a:srgbClr val="008D8E"/>
              </a:buClr>
              <a:buFont typeface="Arial"/>
              <a:buChar char="•"/>
            </a:pPr>
            <a:r>
              <a:rPr lang="en-GB" sz="1800">
                <a:latin typeface="Calibri"/>
                <a:ea typeface="Geneva"/>
                <a:cs typeface="Calibri"/>
              </a:rPr>
              <a:t>requiring border locations without existing systems and infrastructure to facilitate the control of goods on the basis of declarations</a:t>
            </a:r>
            <a:endParaRPr lang="en-GB" sz="1800">
              <a:latin typeface="Calibri"/>
              <a:cs typeface="Calibri"/>
            </a:endParaRPr>
          </a:p>
          <a:p>
            <a:pPr marL="742950" lvl="1" indent="-285750" algn="just">
              <a:spcAft>
                <a:spcPts val="300"/>
              </a:spcAft>
              <a:buClr>
                <a:srgbClr val="008D8E"/>
              </a:buClr>
              <a:buFont typeface="Arial"/>
              <a:buChar char="•"/>
            </a:pPr>
            <a:r>
              <a:rPr lang="en-GB" sz="1800">
                <a:solidFill>
                  <a:schemeClr val="tx1"/>
                </a:solidFill>
                <a:latin typeface="Calibri"/>
                <a:ea typeface="Geneva"/>
                <a:cs typeface="Calibri"/>
              </a:rPr>
              <a:t>requiring traders to submit safety and security information for imports </a:t>
            </a:r>
          </a:p>
          <a:p>
            <a:pPr marL="742950" lvl="1" indent="-285750" algn="just">
              <a:spcAft>
                <a:spcPts val="300"/>
              </a:spcAft>
              <a:buClr>
                <a:srgbClr val="008D8E"/>
              </a:buClr>
              <a:buFont typeface="Arial"/>
              <a:buChar char="•"/>
            </a:pPr>
            <a:r>
              <a:rPr lang="en-GB" sz="1800">
                <a:solidFill>
                  <a:schemeClr val="tx1"/>
                </a:solidFill>
                <a:latin typeface="Calibri"/>
                <a:ea typeface="Geneva"/>
                <a:cs typeface="Calibri"/>
              </a:rPr>
              <a:t>requiring carriers to submit entry summary declaration for S&amp;S</a:t>
            </a:r>
            <a:endParaRPr lang="en-GB" sz="1800">
              <a:solidFill>
                <a:schemeClr val="tx1"/>
              </a:solidFill>
              <a:latin typeface="Calibri"/>
              <a:cs typeface="Calibri"/>
            </a:endParaRPr>
          </a:p>
        </p:txBody>
      </p:sp>
      <p:sp>
        <p:nvSpPr>
          <p:cNvPr id="3" name="Footer Placeholder 2">
            <a:extLst>
              <a:ext uri="{FF2B5EF4-FFF2-40B4-BE49-F238E27FC236}">
                <a16:creationId xmlns:a16="http://schemas.microsoft.com/office/drawing/2014/main" id="{AA0B8132-8771-4C01-B9B9-B04AD28393E6}"/>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265375485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91A-3027-4C43-85AD-98AAEB60CD93}"/>
              </a:ext>
            </a:extLst>
          </p:cNvPr>
          <p:cNvSpPr>
            <a:spLocks noGrp="1"/>
          </p:cNvSpPr>
          <p:nvPr>
            <p:ph type="title"/>
          </p:nvPr>
        </p:nvSpPr>
        <p:spPr>
          <a:xfrm>
            <a:off x="517585" y="290957"/>
            <a:ext cx="10972800" cy="831850"/>
          </a:xfrm>
        </p:spPr>
        <p:txBody>
          <a:bodyPr/>
          <a:lstStyle/>
          <a:p>
            <a:pPr>
              <a:lnSpc>
                <a:spcPts val="3500"/>
              </a:lnSpc>
            </a:pPr>
            <a:r>
              <a:rPr lang="en-GB">
                <a:latin typeface="Calibri"/>
                <a:cs typeface="Calibri"/>
              </a:rPr>
              <a:t>Declaration requirements from January 2021</a:t>
            </a:r>
            <a:br>
              <a:rPr lang="en-GB">
                <a:latin typeface="Calibri"/>
                <a:cs typeface="Calibri"/>
              </a:rPr>
            </a:br>
            <a:r>
              <a:rPr lang="en-GB">
                <a:latin typeface="Calibri"/>
                <a:cs typeface="Calibri"/>
              </a:rPr>
              <a:t>Exports</a:t>
            </a:r>
            <a:endParaRPr lang="en-US"/>
          </a:p>
        </p:txBody>
      </p:sp>
      <p:sp>
        <p:nvSpPr>
          <p:cNvPr id="4" name="Slide Number Placeholder 3">
            <a:extLst>
              <a:ext uri="{FF2B5EF4-FFF2-40B4-BE49-F238E27FC236}">
                <a16:creationId xmlns:a16="http://schemas.microsoft.com/office/drawing/2014/main" id="{77A2D756-0BEE-4614-B5B1-17520851C0A9}"/>
              </a:ext>
            </a:extLst>
          </p:cNvPr>
          <p:cNvSpPr>
            <a:spLocks noGrp="1"/>
          </p:cNvSpPr>
          <p:nvPr>
            <p:ph type="sldNum" sz="quarter" idx="10"/>
          </p:nvPr>
        </p:nvSpPr>
        <p:spPr/>
        <p:txBody>
          <a:bodyPr/>
          <a:lstStyle/>
          <a:p>
            <a:pPr>
              <a:defRPr/>
            </a:pPr>
            <a:fld id="{33932FC1-F83D-4223-BCC6-34681F250449}" type="slidenum">
              <a:rPr lang="en-US" dirty="0" smtClean="0"/>
              <a:pPr>
                <a:defRPr/>
              </a:pPr>
              <a:t>6</a:t>
            </a:fld>
            <a:endParaRPr lang="en-US"/>
          </a:p>
        </p:txBody>
      </p:sp>
      <p:sp>
        <p:nvSpPr>
          <p:cNvPr id="6" name="Rectangle 5">
            <a:extLst>
              <a:ext uri="{FF2B5EF4-FFF2-40B4-BE49-F238E27FC236}">
                <a16:creationId xmlns:a16="http://schemas.microsoft.com/office/drawing/2014/main" id="{DEBA9CB8-197E-4C99-A666-36D2839433B6}"/>
              </a:ext>
            </a:extLst>
          </p:cNvPr>
          <p:cNvSpPr/>
          <p:nvPr/>
        </p:nvSpPr>
        <p:spPr>
          <a:xfrm>
            <a:off x="348668" y="1408698"/>
            <a:ext cx="11217917" cy="4516621"/>
          </a:xfrm>
          <a:prstGeom prst="rect">
            <a:avLst/>
          </a:prstGeom>
        </p:spPr>
        <p:txBody>
          <a:bodyPr wrap="square" anchor="t">
            <a:spAutoFit/>
          </a:bodyPr>
          <a:lstStyle/>
          <a:p>
            <a:pPr marL="285750" indent="-285750" algn="just">
              <a:spcAft>
                <a:spcPts val="300"/>
              </a:spcAft>
              <a:buClr>
                <a:srgbClr val="008D8E"/>
              </a:buClr>
              <a:buFont typeface="Arial"/>
              <a:buChar char="•"/>
            </a:pPr>
            <a:r>
              <a:rPr lang="en-GB" sz="1800">
                <a:solidFill>
                  <a:schemeClr val="tx1"/>
                </a:solidFill>
                <a:latin typeface="Calibri"/>
                <a:ea typeface="Geneva"/>
                <a:cs typeface="Calibri"/>
              </a:rPr>
              <a:t>We want to work with stakeholders to understand readiness for export declarations for December. including whether other impacts, such as the COVID-19 pandemic, have affected preparations. Under full export procedures, t</a:t>
            </a:r>
            <a:r>
              <a:rPr lang="en-GB" sz="1800">
                <a:latin typeface="Calibri"/>
                <a:ea typeface="Geneva"/>
                <a:cs typeface="Calibri"/>
              </a:rPr>
              <a:t>raders exporting goods from the UK into the EU would need to:</a:t>
            </a:r>
            <a:endParaRPr lang="en-GB" sz="1800">
              <a:latin typeface="Arial"/>
              <a:ea typeface="Geneva"/>
              <a:cs typeface="Arial"/>
            </a:endParaRPr>
          </a:p>
          <a:p>
            <a:pPr marL="742950" lvl="1" indent="-285750" algn="just">
              <a:spcAft>
                <a:spcPts val="300"/>
              </a:spcAft>
              <a:buClr>
                <a:srgbClr val="008D8E"/>
              </a:buClr>
              <a:buFont typeface="Courier New" panose="02070309020205020404" pitchFamily="49" charset="0"/>
              <a:buChar char="o"/>
            </a:pPr>
            <a:r>
              <a:rPr lang="en-GB" sz="1800">
                <a:latin typeface="Calibri"/>
                <a:ea typeface="Geneva"/>
                <a:cs typeface="Calibri"/>
              </a:rPr>
              <a:t>Submit export declarations for all goods. If goods are moving via a non-inventory linked location (including RoRo), the declaration will need to be submitted as "arrived" while the goods are at the trader's premises and HMRC will notify the trader automatically of whether the goods have "permission to progress" or need to be taken to a facility for a check.</a:t>
            </a:r>
            <a:endParaRPr lang="en-GB" sz="1800">
              <a:latin typeface="Arial"/>
              <a:ea typeface="Geneva"/>
              <a:cs typeface="Arial"/>
            </a:endParaRPr>
          </a:p>
          <a:p>
            <a:pPr marL="285750" indent="-285750" algn="just">
              <a:spcAft>
                <a:spcPts val="300"/>
              </a:spcAft>
              <a:buClr>
                <a:srgbClr val="008D8E"/>
              </a:buClr>
              <a:buFont typeface="Arial,Sans-Serif"/>
              <a:buChar char="•"/>
            </a:pPr>
            <a:r>
              <a:rPr lang="en-GB" sz="1800">
                <a:latin typeface="Calibri"/>
                <a:ea typeface="Geneva"/>
                <a:cs typeface="Calibri"/>
              </a:rPr>
              <a:t>For excise goods or goods moving under duty suspense only, if moving the goods through a location that does not have systems to automatically communicate to HMRC that the goods have left the country, the trader must provide proof to HMRC after the goods have left that the goods have exited the UK. </a:t>
            </a:r>
            <a:endParaRPr lang="en-GB" sz="1800">
              <a:latin typeface="Arial"/>
              <a:ea typeface="Geneva"/>
              <a:cs typeface="Arial"/>
            </a:endParaRPr>
          </a:p>
          <a:p>
            <a:pPr marL="285750" indent="-285750" algn="just">
              <a:spcAft>
                <a:spcPts val="300"/>
              </a:spcAft>
              <a:buClr>
                <a:srgbClr val="008D8E"/>
              </a:buClr>
              <a:buFont typeface="Arial,Sans-Serif"/>
              <a:buChar char="•"/>
            </a:pPr>
            <a:r>
              <a:rPr lang="en-GB" sz="1800">
                <a:solidFill>
                  <a:schemeClr val="tx1"/>
                </a:solidFill>
                <a:latin typeface="Calibri"/>
                <a:ea typeface="Geneva"/>
                <a:cs typeface="Calibri"/>
              </a:rPr>
              <a:t>Traders will be required to submit safety and security information either via a combined export declaration, or a standalone Exit Summary Declaration.</a:t>
            </a:r>
            <a:endParaRPr lang="en-GB" sz="1800">
              <a:solidFill>
                <a:schemeClr val="tx1"/>
              </a:solidFill>
            </a:endParaRPr>
          </a:p>
          <a:p>
            <a:pPr marL="285750" indent="-285750" algn="just">
              <a:spcBef>
                <a:spcPts val="600"/>
              </a:spcBef>
              <a:spcAft>
                <a:spcPts val="300"/>
              </a:spcAft>
              <a:buClr>
                <a:srgbClr val="008D8E"/>
              </a:buClr>
              <a:buFont typeface="Arial"/>
              <a:buChar char="•"/>
            </a:pPr>
            <a:r>
              <a:rPr lang="en-GB" sz="1800">
                <a:latin typeface="Calibri"/>
                <a:ea typeface="Geneva"/>
                <a:cs typeface="Calibri"/>
              </a:rPr>
              <a:t>However, we will not be:</a:t>
            </a:r>
            <a:endParaRPr lang="en-GB" sz="1800">
              <a:latin typeface="Calibri"/>
              <a:cs typeface="Calibri"/>
            </a:endParaRPr>
          </a:p>
          <a:p>
            <a:pPr marL="742950" lvl="1" indent="-285750" algn="just">
              <a:spcAft>
                <a:spcPts val="300"/>
              </a:spcAft>
              <a:buClr>
                <a:srgbClr val="008D8E"/>
              </a:buClr>
              <a:buFont typeface="Arial"/>
              <a:buChar char="•"/>
            </a:pPr>
            <a:r>
              <a:rPr lang="en-GB" sz="1800">
                <a:latin typeface="Calibri"/>
                <a:ea typeface="Geneva"/>
                <a:cs typeface="Calibri"/>
              </a:rPr>
              <a:t>requiring border locations without existing systems and infrastructure to facilitate the presentation of most goods to customs for exports purposes or to provide automatic departure messages to HMRC.</a:t>
            </a:r>
            <a:endParaRPr lang="en-GB" sz="1800">
              <a:latin typeface="Calibri"/>
              <a:cs typeface="Calibri"/>
            </a:endParaRPr>
          </a:p>
        </p:txBody>
      </p:sp>
      <p:sp>
        <p:nvSpPr>
          <p:cNvPr id="3" name="Footer Placeholder 2">
            <a:extLst>
              <a:ext uri="{FF2B5EF4-FFF2-40B4-BE49-F238E27FC236}">
                <a16:creationId xmlns:a16="http://schemas.microsoft.com/office/drawing/2014/main" id="{1738A53A-9153-432C-800B-8A98B0AEEC2B}"/>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39797444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91A-3027-4C43-85AD-98AAEB60CD93}"/>
              </a:ext>
            </a:extLst>
          </p:cNvPr>
          <p:cNvSpPr>
            <a:spLocks noGrp="1"/>
          </p:cNvSpPr>
          <p:nvPr>
            <p:ph type="title"/>
          </p:nvPr>
        </p:nvSpPr>
        <p:spPr>
          <a:xfrm>
            <a:off x="517585" y="319532"/>
            <a:ext cx="10972800" cy="831850"/>
          </a:xfrm>
        </p:spPr>
        <p:txBody>
          <a:bodyPr/>
          <a:lstStyle/>
          <a:p>
            <a:pPr>
              <a:lnSpc>
                <a:spcPts val="3500"/>
              </a:lnSpc>
            </a:pPr>
            <a:r>
              <a:rPr lang="en-GB">
                <a:latin typeface="Calibri"/>
                <a:cs typeface="Calibri"/>
              </a:rPr>
              <a:t>Requirements from January 2021 – hauliers</a:t>
            </a:r>
            <a:br>
              <a:rPr lang="en-GB">
                <a:latin typeface="Calibri"/>
                <a:cs typeface="Calibri"/>
              </a:rPr>
            </a:br>
            <a:r>
              <a:rPr lang="en-GB">
                <a:latin typeface="Calibri"/>
                <a:cs typeface="Calibri"/>
              </a:rPr>
              <a:t>(Non-Transit)</a:t>
            </a:r>
            <a:endParaRPr lang="en-US"/>
          </a:p>
        </p:txBody>
      </p:sp>
      <p:sp>
        <p:nvSpPr>
          <p:cNvPr id="4" name="Slide Number Placeholder 3">
            <a:extLst>
              <a:ext uri="{FF2B5EF4-FFF2-40B4-BE49-F238E27FC236}">
                <a16:creationId xmlns:a16="http://schemas.microsoft.com/office/drawing/2014/main" id="{77A2D756-0BEE-4614-B5B1-17520851C0A9}"/>
              </a:ext>
            </a:extLst>
          </p:cNvPr>
          <p:cNvSpPr>
            <a:spLocks noGrp="1"/>
          </p:cNvSpPr>
          <p:nvPr>
            <p:ph type="sldNum" sz="quarter" idx="10"/>
          </p:nvPr>
        </p:nvSpPr>
        <p:spPr/>
        <p:txBody>
          <a:bodyPr/>
          <a:lstStyle/>
          <a:p>
            <a:pPr>
              <a:defRPr/>
            </a:pPr>
            <a:fld id="{33932FC1-F83D-4223-BCC6-34681F250449}" type="slidenum">
              <a:rPr lang="en-US" smtClean="0"/>
              <a:pPr>
                <a:defRPr/>
              </a:pPr>
              <a:t>7</a:t>
            </a:fld>
            <a:endParaRPr lang="en-US"/>
          </a:p>
        </p:txBody>
      </p:sp>
      <p:sp>
        <p:nvSpPr>
          <p:cNvPr id="6" name="Rectangle 5">
            <a:extLst>
              <a:ext uri="{FF2B5EF4-FFF2-40B4-BE49-F238E27FC236}">
                <a16:creationId xmlns:a16="http://schemas.microsoft.com/office/drawing/2014/main" id="{DEBA9CB8-197E-4C99-A666-36D2839433B6}"/>
              </a:ext>
            </a:extLst>
          </p:cNvPr>
          <p:cNvSpPr/>
          <p:nvPr/>
        </p:nvSpPr>
        <p:spPr>
          <a:xfrm>
            <a:off x="469460" y="1535716"/>
            <a:ext cx="11069049" cy="3631763"/>
          </a:xfrm>
          <a:prstGeom prst="rect">
            <a:avLst/>
          </a:prstGeom>
        </p:spPr>
        <p:txBody>
          <a:bodyPr wrap="square" anchor="t">
            <a:spAutoFit/>
          </a:bodyPr>
          <a:lstStyle/>
          <a:p>
            <a:pPr algn="just"/>
            <a:r>
              <a:rPr lang="en-GB" sz="2000">
                <a:latin typeface="Calibri"/>
                <a:ea typeface="Geneva"/>
                <a:cs typeface="Arial"/>
              </a:rPr>
              <a:t>All inbound vehicles will continue to pass through locations where Pre-lodgement is mandatory, from the disembarkation ramp to the dock/terminal exit, as freely as they do now, with:</a:t>
            </a:r>
            <a:endParaRPr lang="en-US" sz="2000">
              <a:latin typeface="Calibri"/>
            </a:endParaRPr>
          </a:p>
          <a:p>
            <a:pPr algn="just">
              <a:spcAft>
                <a:spcPts val="300"/>
              </a:spcAft>
            </a:pPr>
            <a:endParaRPr lang="en-GB" sz="2000">
              <a:latin typeface="Calibri"/>
              <a:ea typeface="Geneva"/>
              <a:cs typeface="Arial"/>
            </a:endParaRPr>
          </a:p>
          <a:p>
            <a:pPr marL="285750" indent="-285750" algn="just">
              <a:spcAft>
                <a:spcPts val="300"/>
              </a:spcAft>
              <a:buClr>
                <a:srgbClr val="008D8E"/>
              </a:buClr>
              <a:buFont typeface="Arial"/>
              <a:buChar char="•"/>
            </a:pPr>
            <a:r>
              <a:rPr lang="en-GB" sz="2000">
                <a:latin typeface="Calibri"/>
                <a:ea typeface="Geneva"/>
                <a:cs typeface="Arial"/>
              </a:rPr>
              <a:t>No need to demonstrate at the arrival terminal that a customs declaration has been made.</a:t>
            </a:r>
            <a:endParaRPr lang="en-GB" sz="2000" b="1">
              <a:solidFill>
                <a:srgbClr val="3B3A3D"/>
              </a:solidFill>
              <a:latin typeface="Calibri"/>
              <a:ea typeface="Geneva"/>
              <a:cs typeface="Calibri"/>
            </a:endParaRPr>
          </a:p>
          <a:p>
            <a:pPr marL="285750" indent="-285750" algn="just">
              <a:spcAft>
                <a:spcPts val="300"/>
              </a:spcAft>
              <a:buClr>
                <a:srgbClr val="008D8E"/>
              </a:buClr>
              <a:buFont typeface="Arial"/>
              <a:buChar char="•"/>
            </a:pPr>
            <a:r>
              <a:rPr lang="en-GB" sz="2000">
                <a:latin typeface="Calibri"/>
                <a:ea typeface="Geneva"/>
                <a:cs typeface="Arial"/>
              </a:rPr>
              <a:t>No need to demonstrate at the arrival terminal that a haulier has the necessary permit (if one is needed) to use UK roads or that the driver has a valid licence.</a:t>
            </a:r>
            <a:endParaRPr lang="en-GB" sz="2000" b="1">
              <a:solidFill>
                <a:srgbClr val="3B3A3D"/>
              </a:solidFill>
              <a:latin typeface="Calibri"/>
              <a:ea typeface="Geneva"/>
              <a:cs typeface="Calibri"/>
            </a:endParaRPr>
          </a:p>
          <a:p>
            <a:pPr marL="285750" indent="-285750" algn="just">
              <a:spcAft>
                <a:spcPts val="300"/>
              </a:spcAft>
              <a:buClr>
                <a:srgbClr val="008D8E"/>
              </a:buClr>
              <a:buFont typeface="Arial"/>
              <a:buChar char="•"/>
            </a:pPr>
            <a:r>
              <a:rPr lang="en-GB" sz="2000">
                <a:latin typeface="Calibri"/>
                <a:ea typeface="Geneva"/>
                <a:cs typeface="Arial"/>
              </a:rPr>
              <a:t>No need to stop unless pulled out of the flow (or offloaded) by Border Force or the Port Health Authority at its selection points. </a:t>
            </a:r>
            <a:endParaRPr lang="en-GB" sz="2000" b="1">
              <a:solidFill>
                <a:srgbClr val="3B3A3D"/>
              </a:solidFill>
              <a:latin typeface="Calibri"/>
              <a:ea typeface="Geneva"/>
              <a:cs typeface="Calibri"/>
            </a:endParaRPr>
          </a:p>
          <a:p>
            <a:pPr marL="285750" indent="-285750" algn="just">
              <a:spcAft>
                <a:spcPts val="300"/>
              </a:spcAft>
              <a:buClr>
                <a:srgbClr val="008D8E"/>
              </a:buClr>
              <a:buFont typeface="Arial"/>
              <a:buChar char="•"/>
            </a:pPr>
            <a:r>
              <a:rPr lang="en-GB" sz="2000">
                <a:latin typeface="Calibri"/>
                <a:ea typeface="Geneva"/>
                <a:cs typeface="Arial"/>
              </a:rPr>
              <a:t>If pulled, evidence may need to be provided to demonstrate that appropriate customs declarations have been made (e.g. a Movement Reference Number for controlled goods or the declarant's EORI for non-controlled goods). </a:t>
            </a:r>
          </a:p>
        </p:txBody>
      </p:sp>
      <p:sp>
        <p:nvSpPr>
          <p:cNvPr id="3" name="Footer Placeholder 2">
            <a:extLst>
              <a:ext uri="{FF2B5EF4-FFF2-40B4-BE49-F238E27FC236}">
                <a16:creationId xmlns:a16="http://schemas.microsoft.com/office/drawing/2014/main" id="{AD80B30E-A287-42E7-9B69-D59CB2298EFB}"/>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62106243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991A-3027-4C43-85AD-98AAEB60CD93}"/>
              </a:ext>
            </a:extLst>
          </p:cNvPr>
          <p:cNvSpPr>
            <a:spLocks noGrp="1"/>
          </p:cNvSpPr>
          <p:nvPr>
            <p:ph type="title"/>
          </p:nvPr>
        </p:nvSpPr>
        <p:spPr>
          <a:xfrm>
            <a:off x="501445" y="344129"/>
            <a:ext cx="10784500" cy="797960"/>
          </a:xfrm>
        </p:spPr>
        <p:txBody>
          <a:bodyPr/>
          <a:lstStyle/>
          <a:p>
            <a:pPr>
              <a:lnSpc>
                <a:spcPts val="3500"/>
              </a:lnSpc>
            </a:pPr>
            <a:r>
              <a:rPr lang="en-GB">
                <a:latin typeface="Calibri"/>
                <a:cs typeface="Calibri"/>
              </a:rPr>
              <a:t>Requirements from January 2021 – carriers</a:t>
            </a:r>
            <a:br>
              <a:rPr lang="en-GB">
                <a:latin typeface="Calibri"/>
                <a:cs typeface="Calibri"/>
              </a:rPr>
            </a:br>
            <a:r>
              <a:rPr lang="en-GB">
                <a:latin typeface="Calibri"/>
                <a:cs typeface="Calibri"/>
              </a:rPr>
              <a:t>(Non-Transit)</a:t>
            </a:r>
            <a:endParaRPr lang="en-US"/>
          </a:p>
        </p:txBody>
      </p:sp>
      <p:sp>
        <p:nvSpPr>
          <p:cNvPr id="4" name="Slide Number Placeholder 3">
            <a:extLst>
              <a:ext uri="{FF2B5EF4-FFF2-40B4-BE49-F238E27FC236}">
                <a16:creationId xmlns:a16="http://schemas.microsoft.com/office/drawing/2014/main" id="{77A2D756-0BEE-4614-B5B1-17520851C0A9}"/>
              </a:ext>
            </a:extLst>
          </p:cNvPr>
          <p:cNvSpPr>
            <a:spLocks noGrp="1"/>
          </p:cNvSpPr>
          <p:nvPr>
            <p:ph type="sldNum" sz="quarter" idx="10"/>
          </p:nvPr>
        </p:nvSpPr>
        <p:spPr/>
        <p:txBody>
          <a:bodyPr/>
          <a:lstStyle/>
          <a:p>
            <a:pPr>
              <a:defRPr/>
            </a:pPr>
            <a:fld id="{33932FC1-F83D-4223-BCC6-34681F250449}" type="slidenum">
              <a:rPr lang="en-US" smtClean="0"/>
              <a:pPr>
                <a:defRPr/>
              </a:pPr>
              <a:t>8</a:t>
            </a:fld>
            <a:endParaRPr lang="en-US"/>
          </a:p>
        </p:txBody>
      </p:sp>
      <p:sp>
        <p:nvSpPr>
          <p:cNvPr id="6" name="Rectangle 5">
            <a:extLst>
              <a:ext uri="{FF2B5EF4-FFF2-40B4-BE49-F238E27FC236}">
                <a16:creationId xmlns:a16="http://schemas.microsoft.com/office/drawing/2014/main" id="{DEBA9CB8-197E-4C99-A666-36D2839433B6}"/>
              </a:ext>
            </a:extLst>
          </p:cNvPr>
          <p:cNvSpPr/>
          <p:nvPr/>
        </p:nvSpPr>
        <p:spPr>
          <a:xfrm>
            <a:off x="501445" y="1843950"/>
            <a:ext cx="10674226" cy="3170099"/>
          </a:xfrm>
          <a:prstGeom prst="rect">
            <a:avLst/>
          </a:prstGeom>
        </p:spPr>
        <p:txBody>
          <a:bodyPr wrap="square" anchor="t">
            <a:spAutoFit/>
          </a:bodyPr>
          <a:lstStyle/>
          <a:p>
            <a:pPr algn="just"/>
            <a:r>
              <a:rPr lang="en-GB" sz="2000">
                <a:latin typeface="Calibri"/>
                <a:ea typeface="Geneva"/>
                <a:cs typeface="Arial"/>
              </a:rPr>
              <a:t>At locations where pre-lodgement is mandatory the ferry operator / Eurotunnel must have a reasonable belief that the goods have associated pre-lodged customs declarations prior to allowing the vehicle to board the ferry / train. </a:t>
            </a:r>
            <a:endParaRPr lang="en-US" sz="2000">
              <a:latin typeface="Calibri"/>
            </a:endParaRPr>
          </a:p>
          <a:p>
            <a:pPr algn="just"/>
            <a:endParaRPr lang="en-GB" sz="2000">
              <a:latin typeface="Calibri"/>
              <a:ea typeface="Geneva"/>
              <a:cs typeface="Arial"/>
            </a:endParaRPr>
          </a:p>
          <a:p>
            <a:pPr algn="just"/>
            <a:r>
              <a:rPr lang="en-GB" sz="2000">
                <a:latin typeface="Calibri"/>
                <a:ea typeface="Geneva"/>
                <a:cs typeface="Arial"/>
              </a:rPr>
              <a:t>The ferry operator / Eurotunnel can obtain reasonable belief that these have been completed through use of terms and conditions of booking.</a:t>
            </a:r>
          </a:p>
          <a:p>
            <a:pPr algn="just"/>
            <a:endParaRPr lang="en-GB" sz="2000">
              <a:latin typeface="Calibri"/>
              <a:ea typeface="Geneva"/>
              <a:cs typeface="Arial"/>
            </a:endParaRPr>
          </a:p>
          <a:p>
            <a:pPr algn="just"/>
            <a:endParaRPr lang="en-GB" sz="2000">
              <a:latin typeface="Calibri"/>
            </a:endParaRPr>
          </a:p>
          <a:p>
            <a:pPr algn="just"/>
            <a:endParaRPr lang="en-GB" sz="2000">
              <a:latin typeface="Calibri"/>
              <a:cs typeface="Arial"/>
            </a:endParaRPr>
          </a:p>
          <a:p>
            <a:pPr algn="just"/>
            <a:endParaRPr lang="en-GB" sz="2000">
              <a:latin typeface="Calibri"/>
              <a:cs typeface="Arial"/>
            </a:endParaRPr>
          </a:p>
        </p:txBody>
      </p:sp>
      <p:sp>
        <p:nvSpPr>
          <p:cNvPr id="3" name="Footer Placeholder 2">
            <a:extLst>
              <a:ext uri="{FF2B5EF4-FFF2-40B4-BE49-F238E27FC236}">
                <a16:creationId xmlns:a16="http://schemas.microsoft.com/office/drawing/2014/main" id="{7461345A-61A8-4B2F-B9A4-ABCBFAE7948D}"/>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40809939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8525-5112-493E-9084-37F1D18F1112}"/>
              </a:ext>
            </a:extLst>
          </p:cNvPr>
          <p:cNvSpPr>
            <a:spLocks noGrp="1"/>
          </p:cNvSpPr>
          <p:nvPr>
            <p:ph type="title"/>
          </p:nvPr>
        </p:nvSpPr>
        <p:spPr>
          <a:xfrm>
            <a:off x="714375" y="2597150"/>
            <a:ext cx="10972800" cy="831850"/>
          </a:xfrm>
        </p:spPr>
        <p:txBody>
          <a:bodyPr/>
          <a:lstStyle/>
          <a:p>
            <a:r>
              <a:rPr lang="en-GB" sz="4000">
                <a:solidFill>
                  <a:srgbClr val="008D8E"/>
                </a:solidFill>
                <a:latin typeface="Calibri"/>
                <a:cs typeface="Calibri"/>
              </a:rPr>
              <a:t>Requirements from July 2021 </a:t>
            </a:r>
            <a:endParaRPr lang="en-GB" sz="4000">
              <a:solidFill>
                <a:srgbClr val="008D8E"/>
              </a:solidFill>
            </a:endParaRPr>
          </a:p>
        </p:txBody>
      </p:sp>
      <p:sp>
        <p:nvSpPr>
          <p:cNvPr id="4" name="Slide Number Placeholder 3">
            <a:extLst>
              <a:ext uri="{FF2B5EF4-FFF2-40B4-BE49-F238E27FC236}">
                <a16:creationId xmlns:a16="http://schemas.microsoft.com/office/drawing/2014/main" id="{D52CD42C-1E4F-4246-B244-E539B6F372CF}"/>
              </a:ext>
            </a:extLst>
          </p:cNvPr>
          <p:cNvSpPr>
            <a:spLocks noGrp="1"/>
          </p:cNvSpPr>
          <p:nvPr>
            <p:ph type="sldNum" sz="quarter" idx="10"/>
          </p:nvPr>
        </p:nvSpPr>
        <p:spPr/>
        <p:txBody>
          <a:bodyPr/>
          <a:lstStyle/>
          <a:p>
            <a:pPr>
              <a:defRPr/>
            </a:pPr>
            <a:fld id="{33932FC1-F83D-4223-BCC6-34681F250449}" type="slidenum">
              <a:rPr lang="en-US"/>
              <a:pPr>
                <a:defRPr/>
              </a:pPr>
              <a:t>9</a:t>
            </a:fld>
            <a:endParaRPr lang="en-US"/>
          </a:p>
        </p:txBody>
      </p:sp>
      <p:sp>
        <p:nvSpPr>
          <p:cNvPr id="3" name="Footer Placeholder 2">
            <a:extLst>
              <a:ext uri="{FF2B5EF4-FFF2-40B4-BE49-F238E27FC236}">
                <a16:creationId xmlns:a16="http://schemas.microsoft.com/office/drawing/2014/main" id="{C2FBA338-482B-4A54-842D-8DA7657B36B7}"/>
              </a:ext>
            </a:extLst>
          </p:cNvPr>
          <p:cNvSpPr>
            <a:spLocks noGrp="1"/>
          </p:cNvSpPr>
          <p:nvPr>
            <p:ph type="ftr" sz="quarter" idx="11"/>
          </p:nvPr>
        </p:nvSpPr>
        <p:spPr/>
        <p:txBody>
          <a:bodyPr/>
          <a:lstStyle/>
          <a:p>
            <a:r>
              <a:rPr lang="en-GB"/>
              <a:t>June 2020- Version 1</a:t>
            </a:r>
          </a:p>
        </p:txBody>
      </p:sp>
    </p:spTree>
    <p:extLst>
      <p:ext uri="{BB962C8B-B14F-4D97-AF65-F5344CB8AC3E}">
        <p14:creationId xmlns:p14="http://schemas.microsoft.com/office/powerpoint/2010/main" val="366244619"/>
      </p:ext>
    </p:extLst>
  </p:cSld>
  <p:clrMapOvr>
    <a:masterClrMapping/>
  </p:clrMapOvr>
  <p:transition>
    <p:fade/>
  </p:transition>
</p:sld>
</file>

<file path=ppt/theme/theme1.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2.xml><?xml version="1.0" encoding="utf-8"?>
<a:theme xmlns:a="http://schemas.openxmlformats.org/drawingml/2006/main" name="1_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Standard.potx" id="{CDDD2900-99A9-4421-8FDC-D50FBCE21480}" vid="{E43D5D67-6107-4D50-B686-E5B2998B693D}"/>
    </a:ext>
  </a:extLst>
</a:theme>
</file>

<file path=ppt/theme/theme3.xml><?xml version="1.0" encoding="utf-8"?>
<a:theme xmlns:a="http://schemas.openxmlformats.org/drawingml/2006/main" name="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F0CB39FD-AF7E-4A90-BCFD-C1B8E55343A8}"/>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9DDA82DAA2F348BD360A66C3BE0820" ma:contentTypeVersion="6" ma:contentTypeDescription="Create a new document." ma:contentTypeScope="" ma:versionID="5fdf33f1de454073c01312b801aa08f2">
  <xsd:schema xmlns:xsd="http://www.w3.org/2001/XMLSchema" xmlns:xs="http://www.w3.org/2001/XMLSchema" xmlns:p="http://schemas.microsoft.com/office/2006/metadata/properties" xmlns:ns2="cb7113b6-61ae-4197-841c-d398f3de8843" xmlns:ns3="a4ab4bff-ae2e-41eb-8671-6f0628ee253a" targetNamespace="http://schemas.microsoft.com/office/2006/metadata/properties" ma:root="true" ma:fieldsID="542e367b64647cff952b2ceb6b2b82a2" ns2:_="" ns3:_="">
    <xsd:import namespace="cb7113b6-61ae-4197-841c-d398f3de8843"/>
    <xsd:import namespace="a4ab4bff-ae2e-41eb-8671-6f0628ee253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7113b6-61ae-4197-841c-d398f3de884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ab4bff-ae2e-41eb-8671-6f0628ee253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b7113b6-61ae-4197-841c-d398f3de8843">
      <UserInfo>
        <DisplayName>Campbell, Julie (CS&amp;TD Individuals Policy, Income Tax)</DisplayName>
        <AccountId>15</AccountId>
        <AccountType/>
      </UserInfo>
      <UserInfo>
        <DisplayName>NT Service\spsearch</DisplayName>
        <AccountId>18</AccountId>
        <AccountType/>
      </UserInfo>
      <UserInfo>
        <DisplayName>Harris, Hayley (C&amp;BD Customs and Border Design)</DisplayName>
        <AccountId>17</AccountId>
        <AccountType/>
      </UserInfo>
      <UserInfo>
        <DisplayName>Stevenson, Emma (CS&amp;TD)</DisplayName>
        <AccountId>16</AccountId>
        <AccountType/>
      </UserInfo>
      <UserInfo>
        <DisplayName>Company Administrator</DisplayName>
        <AccountId>6</AccountId>
        <AccountType/>
      </UserInfo>
      <UserInfo>
        <DisplayName>Byrne, Tanya (C&amp;BD)</DisplayName>
        <AccountId>24</AccountId>
        <AccountType/>
      </UserInfo>
      <UserInfo>
        <DisplayName>Arnold, Angela (BD2D)</DisplayName>
        <AccountId>20</AccountId>
        <AccountType/>
      </UserInfo>
      <UserInfo>
        <DisplayName>Williams, Dai (BD2D)</DisplayName>
        <AccountId>91</AccountId>
        <AccountType/>
      </UserInfo>
    </SharedWithUsers>
  </documentManagement>
</p:properties>
</file>

<file path=customXml/itemProps1.xml><?xml version="1.0" encoding="utf-8"?>
<ds:datastoreItem xmlns:ds="http://schemas.openxmlformats.org/officeDocument/2006/customXml" ds:itemID="{CEA639C5-E51B-4CAF-BA9C-D8670D891315}">
  <ds:schemaRefs>
    <ds:schemaRef ds:uri="http://schemas.microsoft.com/sharepoint/v3/contenttype/forms"/>
  </ds:schemaRefs>
</ds:datastoreItem>
</file>

<file path=customXml/itemProps2.xml><?xml version="1.0" encoding="utf-8"?>
<ds:datastoreItem xmlns:ds="http://schemas.openxmlformats.org/officeDocument/2006/customXml" ds:itemID="{197204AB-7D5E-40A3-8DE5-E2D75BE17F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7113b6-61ae-4197-841c-d398f3de8843"/>
    <ds:schemaRef ds:uri="a4ab4bff-ae2e-41eb-8671-6f0628ee25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5BD4DA-7976-48BA-AC56-161BD7D7437C}">
  <ds:schemaRefs>
    <ds:schemaRef ds:uri="a4ab4bff-ae2e-41eb-8671-6f0628ee253a"/>
    <ds:schemaRef ds:uri="http://purl.org/dc/terms/"/>
    <ds:schemaRef ds:uri="cb7113b6-61ae-4197-841c-d398f3de8843"/>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HMRC Template Widescreen</Template>
  <TotalTime>50</TotalTime>
  <Words>1793</Words>
  <Application>Microsoft Office PowerPoint</Application>
  <PresentationFormat>Widescreen</PresentationFormat>
  <Paragraphs>383</Paragraphs>
  <Slides>29</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29</vt:i4>
      </vt:variant>
    </vt:vector>
  </HeadingPairs>
  <TitlesOfParts>
    <vt:vector size="37" baseType="lpstr">
      <vt:lpstr>Arial</vt:lpstr>
      <vt:lpstr>Arial,Sans-Serif</vt:lpstr>
      <vt:lpstr>Calibri</vt:lpstr>
      <vt:lpstr>Courier New</vt:lpstr>
      <vt:lpstr>Wingdings</vt:lpstr>
      <vt:lpstr>HMRC_standard_2015_No logo</vt:lpstr>
      <vt:lpstr>1_HMRC_standard_2015_No logo</vt:lpstr>
      <vt:lpstr>HMRC_standard_2015</vt:lpstr>
      <vt:lpstr>    Border processes for customs control   June 2020 </vt:lpstr>
      <vt:lpstr>Introduction</vt:lpstr>
      <vt:lpstr>Introduction</vt:lpstr>
      <vt:lpstr>Requirements from January 2021 </vt:lpstr>
      <vt:lpstr>Declaration requirements from January 2021 Imports</vt:lpstr>
      <vt:lpstr>Declaration requirements from January 2021 Exports</vt:lpstr>
      <vt:lpstr>Requirements from January 2021 – hauliers (Non-Transit)</vt:lpstr>
      <vt:lpstr>Requirements from January 2021 – carriers (Non-Transit)</vt:lpstr>
      <vt:lpstr>Requirements from July 2021 </vt:lpstr>
      <vt:lpstr>Customs control requirements</vt:lpstr>
      <vt:lpstr>Goods Vehicle Movement Service </vt:lpstr>
      <vt:lpstr>Hauliers </vt:lpstr>
      <vt:lpstr>Carriers</vt:lpstr>
      <vt:lpstr>Border location operator  </vt:lpstr>
      <vt:lpstr>Goods Vehicle Movement Service Imports Overview </vt:lpstr>
      <vt:lpstr>Goods Vehicle Movement Service Exports Overview </vt:lpstr>
      <vt:lpstr>Safety and Security</vt:lpstr>
      <vt:lpstr>Safety and Security from July 2021 - Importing</vt:lpstr>
      <vt:lpstr>Safety and Security from July 2021 - Importing</vt:lpstr>
      <vt:lpstr>Safety and Security from January 2021 – Exporting</vt:lpstr>
      <vt:lpstr>Common Transit Convention  Requirements from January 2021</vt:lpstr>
      <vt:lpstr>Transit requirements from January 2021</vt:lpstr>
      <vt:lpstr>Office of Transit – Border Location Operator  </vt:lpstr>
      <vt:lpstr>Office of Transit - Hauliers </vt:lpstr>
      <vt:lpstr>Office of Transit - Carriers</vt:lpstr>
      <vt:lpstr>  CTC Office of Transit at Non-Pre-Lodgement ports  July 2021  </vt:lpstr>
      <vt:lpstr>Port Operators (GVMS for Office of Transit only) </vt:lpstr>
      <vt:lpstr>Hauliers (GVMS for Office of Transit only) </vt:lpstr>
      <vt:lpstr>Carriers (GVMS for Office of Transit only) </vt:lpstr>
    </vt:vector>
  </TitlesOfParts>
  <Manager/>
  <Company>HM Revenue and Customs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HMRC PowerPoint Template</dc:title>
  <dc:subject/>
  <dc:creator>Jeavons, Matthew (CDIO Group)</dc:creator>
  <cp:keywords/>
  <dc:description/>
  <cp:lastModifiedBy>Byrne, Tanya (C&amp;BD)</cp:lastModifiedBy>
  <cp:revision>3</cp:revision>
  <dcterms:created xsi:type="dcterms:W3CDTF">2019-01-31T09:57:21Z</dcterms:created>
  <dcterms:modified xsi:type="dcterms:W3CDTF">2020-06-25T14:28:20Z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0x010100679DDA82DAA2F348BD360A66C3BE0820</vt:lpwstr>
  </property>
</Properties>
</file>